
<file path=[Content_Types].xml><?xml version="1.0" encoding="utf-8"?>
<Types xmlns="http://schemas.openxmlformats.org/package/2006/content-types">
  <Default Extension="emf" ContentType="image/x-emf"/>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58" r:id="rId1"/>
  </p:sldMasterIdLst>
  <p:notesMasterIdLst>
    <p:notesMasterId r:id="rId24"/>
  </p:notesMasterIdLst>
  <p:sldIdLst>
    <p:sldId id="265" r:id="rId2"/>
    <p:sldId id="264" r:id="rId3"/>
    <p:sldId id="276" r:id="rId4"/>
    <p:sldId id="267" r:id="rId5"/>
    <p:sldId id="290" r:id="rId6"/>
    <p:sldId id="294" r:id="rId7"/>
    <p:sldId id="274" r:id="rId8"/>
    <p:sldId id="272" r:id="rId9"/>
    <p:sldId id="279" r:id="rId10"/>
    <p:sldId id="259" r:id="rId11"/>
    <p:sldId id="266" r:id="rId12"/>
    <p:sldId id="297" r:id="rId13"/>
    <p:sldId id="282" r:id="rId14"/>
    <p:sldId id="283" r:id="rId15"/>
    <p:sldId id="288" r:id="rId16"/>
    <p:sldId id="284" r:id="rId17"/>
    <p:sldId id="286" r:id="rId18"/>
    <p:sldId id="287" r:id="rId19"/>
    <p:sldId id="295" r:id="rId20"/>
    <p:sldId id="289" r:id="rId21"/>
    <p:sldId id="296" r:id="rId22"/>
    <p:sldId id="292" r:id="rId23"/>
  </p:sldIdLst>
  <p:sldSz cx="12192000" cy="6858000"/>
  <p:notesSz cx="6858000" cy="9144000"/>
  <p:embeddedFontLst>
    <p:embeddedFont>
      <p:font typeface="Barlow Condensed Light" pitchFamily="2" charset="77"/>
      <p:regular r:id="rId25"/>
      <p:italic r:id="rId26"/>
    </p:embeddedFont>
    <p:embeddedFont>
      <p:font typeface="Barlow Condensed Medium" pitchFamily="2" charset="77"/>
      <p:regular r:id="rId27"/>
      <p:italic r:id="rId28"/>
    </p:embeddedFont>
    <p:embeddedFont>
      <p:font typeface="Barlow Condensed SemiBold" pitchFamily="2" charset="77"/>
      <p:regular r:id="rId29"/>
      <p:bold r:id="rId30"/>
      <p:italic r:id="rId31"/>
      <p:boldItalic r:id="rId32"/>
    </p:embeddedFont>
    <p:embeddedFont>
      <p:font typeface="Calibri" panose="020F0502020204030204" pitchFamily="34" charset="0"/>
      <p:regular r:id="rId33"/>
      <p:bold r:id="rId34"/>
      <p:italic r:id="rId35"/>
      <p:boldItalic r:id="rId3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041"/>
    <a:srgbClr val="9D2235"/>
    <a:srgbClr val="5F259F"/>
    <a:srgbClr val="CE0058"/>
    <a:srgbClr val="231F2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17" autoAdjust="0"/>
    <p:restoredTop sz="95205" autoAdjust="0"/>
  </p:normalViewPr>
  <p:slideViewPr>
    <p:cSldViewPr snapToGrid="0" snapToObjects="1">
      <p:cViewPr varScale="1">
        <p:scale>
          <a:sx n="108" d="100"/>
          <a:sy n="108" d="100"/>
        </p:scale>
        <p:origin x="768"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3BC2456-8B2F-4E67-A203-4B02BD5186C8}" type="doc">
      <dgm:prSet loTypeId="urn:microsoft.com/office/officeart/2005/8/layout/pyramid2" loCatId="pyramid" qsTypeId="urn:microsoft.com/office/officeart/2005/8/quickstyle/simple1" qsCatId="simple" csTypeId="urn:microsoft.com/office/officeart/2005/8/colors/accent1_2" csCatId="accent1" phldr="1"/>
      <dgm:spPr/>
    </dgm:pt>
    <dgm:pt modelId="{F9AC1F8D-4ABB-42CD-AD52-14A5DDECCC4C}">
      <dgm:prSet phldrT="[Text]"/>
      <dgm:spPr>
        <a:solidFill>
          <a:srgbClr val="CE0058"/>
        </a:solidFill>
      </dgm:spPr>
      <dgm:t>
        <a:bodyPr/>
        <a:lstStyle/>
        <a:p>
          <a:r>
            <a:rPr lang="en-US" dirty="0">
              <a:solidFill>
                <a:schemeClr val="bg1"/>
              </a:solidFill>
            </a:rPr>
            <a:t>Create</a:t>
          </a:r>
        </a:p>
      </dgm:t>
    </dgm:pt>
    <dgm:pt modelId="{5608677D-8A7E-4C37-B173-CEEF321876E6}" type="parTrans" cxnId="{ADF969DF-7CC5-4B3D-A886-29A523FDB082}">
      <dgm:prSet/>
      <dgm:spPr/>
      <dgm:t>
        <a:bodyPr/>
        <a:lstStyle/>
        <a:p>
          <a:endParaRPr lang="en-US"/>
        </a:p>
      </dgm:t>
    </dgm:pt>
    <dgm:pt modelId="{88B1A11B-E145-423E-AC38-E77272A12E58}" type="sibTrans" cxnId="{ADF969DF-7CC5-4B3D-A886-29A523FDB082}">
      <dgm:prSet/>
      <dgm:spPr/>
      <dgm:t>
        <a:bodyPr/>
        <a:lstStyle/>
        <a:p>
          <a:endParaRPr lang="en-US"/>
        </a:p>
      </dgm:t>
    </dgm:pt>
    <dgm:pt modelId="{5EB2C9AA-F1C5-4BBE-8234-8976BE74F66B}">
      <dgm:prSet phldrT="[Text]">
        <dgm:style>
          <a:lnRef idx="0">
            <a:schemeClr val="accent4"/>
          </a:lnRef>
          <a:fillRef idx="3">
            <a:schemeClr val="accent4"/>
          </a:fillRef>
          <a:effectRef idx="3">
            <a:schemeClr val="accent4"/>
          </a:effectRef>
          <a:fontRef idx="minor">
            <a:schemeClr val="lt1"/>
          </a:fontRef>
        </dgm:style>
      </dgm:prSet>
      <dgm:spPr>
        <a:solidFill>
          <a:srgbClr val="9D2235"/>
        </a:solidFill>
      </dgm:spPr>
      <dgm:t>
        <a:bodyPr/>
        <a:lstStyle/>
        <a:p>
          <a:r>
            <a:rPr lang="en-US" dirty="0">
              <a:solidFill>
                <a:schemeClr val="bg1"/>
              </a:solidFill>
            </a:rPr>
            <a:t>Evaluate</a:t>
          </a:r>
        </a:p>
      </dgm:t>
    </dgm:pt>
    <dgm:pt modelId="{D53EDEBE-2F5B-4665-AB28-68EB0ADA5697}" type="parTrans" cxnId="{8676310B-1390-4756-9340-7C596813267D}">
      <dgm:prSet/>
      <dgm:spPr/>
      <dgm:t>
        <a:bodyPr/>
        <a:lstStyle/>
        <a:p>
          <a:endParaRPr lang="en-US"/>
        </a:p>
      </dgm:t>
    </dgm:pt>
    <dgm:pt modelId="{44658BDE-2D0B-4E10-B5F1-CDD1669DB2C7}" type="sibTrans" cxnId="{8676310B-1390-4756-9340-7C596813267D}">
      <dgm:prSet/>
      <dgm:spPr/>
      <dgm:t>
        <a:bodyPr/>
        <a:lstStyle/>
        <a:p>
          <a:endParaRPr lang="en-US"/>
        </a:p>
      </dgm:t>
    </dgm:pt>
    <dgm:pt modelId="{70866FC0-54E9-445B-A868-1CD23FFBE266}">
      <dgm:prSet phldrT="[Text]">
        <dgm:style>
          <a:lnRef idx="1">
            <a:schemeClr val="accent6"/>
          </a:lnRef>
          <a:fillRef idx="2">
            <a:schemeClr val="accent6"/>
          </a:fillRef>
          <a:effectRef idx="1">
            <a:schemeClr val="accent6"/>
          </a:effectRef>
          <a:fontRef idx="minor">
            <a:schemeClr val="dk1"/>
          </a:fontRef>
        </dgm:style>
      </dgm:prSet>
      <dgm:spPr>
        <a:solidFill>
          <a:srgbClr val="007041"/>
        </a:solidFill>
      </dgm:spPr>
      <dgm:t>
        <a:bodyPr/>
        <a:lstStyle/>
        <a:p>
          <a:r>
            <a:rPr lang="en-US" dirty="0">
              <a:solidFill>
                <a:schemeClr val="bg1"/>
              </a:solidFill>
            </a:rPr>
            <a:t>Analyze</a:t>
          </a:r>
        </a:p>
      </dgm:t>
    </dgm:pt>
    <dgm:pt modelId="{FFCE3174-0D3F-4092-B2A2-D5B2D67EA5AB}" type="parTrans" cxnId="{3920DD30-343A-4EF1-AFC7-5B573E88973B}">
      <dgm:prSet/>
      <dgm:spPr/>
      <dgm:t>
        <a:bodyPr/>
        <a:lstStyle/>
        <a:p>
          <a:endParaRPr lang="en-US"/>
        </a:p>
      </dgm:t>
    </dgm:pt>
    <dgm:pt modelId="{14179647-79F7-4F8C-A453-7E6D4A98AF2F}" type="sibTrans" cxnId="{3920DD30-343A-4EF1-AFC7-5B573E88973B}">
      <dgm:prSet/>
      <dgm:spPr/>
      <dgm:t>
        <a:bodyPr/>
        <a:lstStyle/>
        <a:p>
          <a:endParaRPr lang="en-US"/>
        </a:p>
      </dgm:t>
    </dgm:pt>
    <dgm:pt modelId="{68E68555-5427-4998-8DFB-20491C3C8067}">
      <dgm:prSet phldrT="[Text]">
        <dgm:style>
          <a:lnRef idx="3">
            <a:schemeClr val="lt1"/>
          </a:lnRef>
          <a:fillRef idx="1">
            <a:schemeClr val="accent6"/>
          </a:fillRef>
          <a:effectRef idx="1">
            <a:schemeClr val="accent6"/>
          </a:effectRef>
          <a:fontRef idx="minor">
            <a:schemeClr val="lt1"/>
          </a:fontRef>
        </dgm:style>
      </dgm:prSet>
      <dgm:spPr>
        <a:solidFill>
          <a:srgbClr val="CE0058"/>
        </a:solidFill>
      </dgm:spPr>
      <dgm:t>
        <a:bodyPr/>
        <a:lstStyle/>
        <a:p>
          <a:r>
            <a:rPr lang="en-US" dirty="0">
              <a:solidFill>
                <a:schemeClr val="bg1"/>
              </a:solidFill>
            </a:rPr>
            <a:t>Apply</a:t>
          </a:r>
        </a:p>
      </dgm:t>
    </dgm:pt>
    <dgm:pt modelId="{034C4EF4-9A39-4A18-81D8-465058D00A00}" type="parTrans" cxnId="{441E0E32-4930-4086-96B8-FE7B5AE39F23}">
      <dgm:prSet/>
      <dgm:spPr/>
      <dgm:t>
        <a:bodyPr/>
        <a:lstStyle/>
        <a:p>
          <a:endParaRPr lang="en-US"/>
        </a:p>
      </dgm:t>
    </dgm:pt>
    <dgm:pt modelId="{4B272624-4756-44E9-86A7-401FA49FC8F5}" type="sibTrans" cxnId="{441E0E32-4930-4086-96B8-FE7B5AE39F23}">
      <dgm:prSet/>
      <dgm:spPr/>
      <dgm:t>
        <a:bodyPr/>
        <a:lstStyle/>
        <a:p>
          <a:endParaRPr lang="en-US"/>
        </a:p>
      </dgm:t>
    </dgm:pt>
    <dgm:pt modelId="{1A4850F3-7FF5-469D-B0D4-A1B0A6703597}">
      <dgm:prSet phldrT="[Text]">
        <dgm:style>
          <a:lnRef idx="3">
            <a:schemeClr val="lt1"/>
          </a:lnRef>
          <a:fillRef idx="1">
            <a:schemeClr val="accent5"/>
          </a:fillRef>
          <a:effectRef idx="1">
            <a:schemeClr val="accent5"/>
          </a:effectRef>
          <a:fontRef idx="minor">
            <a:schemeClr val="lt1"/>
          </a:fontRef>
        </dgm:style>
      </dgm:prSet>
      <dgm:spPr>
        <a:solidFill>
          <a:srgbClr val="9D2235"/>
        </a:solidFill>
      </dgm:spPr>
      <dgm:t>
        <a:bodyPr/>
        <a:lstStyle/>
        <a:p>
          <a:r>
            <a:rPr lang="en-US" dirty="0">
              <a:solidFill>
                <a:schemeClr val="bg1"/>
              </a:solidFill>
            </a:rPr>
            <a:t>Understand</a:t>
          </a:r>
        </a:p>
      </dgm:t>
    </dgm:pt>
    <dgm:pt modelId="{289CA3FA-C87F-4852-9FF4-1C96C78AEB7E}" type="parTrans" cxnId="{019DAAED-A8F7-46F0-A779-6221BED3291D}">
      <dgm:prSet/>
      <dgm:spPr/>
      <dgm:t>
        <a:bodyPr/>
        <a:lstStyle/>
        <a:p>
          <a:endParaRPr lang="en-US"/>
        </a:p>
      </dgm:t>
    </dgm:pt>
    <dgm:pt modelId="{B2572D3E-AA07-49C2-B75C-AB5A526A8399}" type="sibTrans" cxnId="{019DAAED-A8F7-46F0-A779-6221BED3291D}">
      <dgm:prSet/>
      <dgm:spPr/>
      <dgm:t>
        <a:bodyPr/>
        <a:lstStyle/>
        <a:p>
          <a:endParaRPr lang="en-US"/>
        </a:p>
      </dgm:t>
    </dgm:pt>
    <dgm:pt modelId="{FE533E86-A527-478F-AF2E-870E01B9488E}">
      <dgm:prSet phldrT="[Text]"/>
      <dgm:spPr>
        <a:solidFill>
          <a:srgbClr val="007041"/>
        </a:solidFill>
      </dgm:spPr>
      <dgm:t>
        <a:bodyPr/>
        <a:lstStyle/>
        <a:p>
          <a:r>
            <a:rPr lang="en-US" dirty="0">
              <a:solidFill>
                <a:schemeClr val="bg1"/>
              </a:solidFill>
            </a:rPr>
            <a:t>Remember</a:t>
          </a:r>
        </a:p>
      </dgm:t>
    </dgm:pt>
    <dgm:pt modelId="{343525AA-A0C6-474D-B79D-C61C5C1CFD2E}" type="parTrans" cxnId="{8CF8B60B-1D8B-449C-9F2E-8B3D2E77C7C3}">
      <dgm:prSet/>
      <dgm:spPr/>
      <dgm:t>
        <a:bodyPr/>
        <a:lstStyle/>
        <a:p>
          <a:endParaRPr lang="en-US"/>
        </a:p>
      </dgm:t>
    </dgm:pt>
    <dgm:pt modelId="{867B6841-9430-4297-95A7-551E87A21078}" type="sibTrans" cxnId="{8CF8B60B-1D8B-449C-9F2E-8B3D2E77C7C3}">
      <dgm:prSet/>
      <dgm:spPr/>
      <dgm:t>
        <a:bodyPr/>
        <a:lstStyle/>
        <a:p>
          <a:endParaRPr lang="en-US"/>
        </a:p>
      </dgm:t>
    </dgm:pt>
    <dgm:pt modelId="{5DC8DC49-7B41-4547-80C6-6D24A81A1CCF}" type="pres">
      <dgm:prSet presAssocID="{63BC2456-8B2F-4E67-A203-4B02BD5186C8}" presName="compositeShape" presStyleCnt="0">
        <dgm:presLayoutVars>
          <dgm:dir/>
          <dgm:resizeHandles/>
        </dgm:presLayoutVars>
      </dgm:prSet>
      <dgm:spPr/>
    </dgm:pt>
    <dgm:pt modelId="{725507BC-0F87-4A8B-A3B5-D56839CE5454}" type="pres">
      <dgm:prSet presAssocID="{63BC2456-8B2F-4E67-A203-4B02BD5186C8}" presName="pyramid" presStyleLbl="node1" presStyleIdx="0" presStyleCnt="1"/>
      <dgm:spPr>
        <a:solidFill>
          <a:srgbClr val="5F259F"/>
        </a:solidFill>
      </dgm:spPr>
    </dgm:pt>
    <dgm:pt modelId="{FB011AAA-9E8A-4253-8BB3-F198926A39E9}" type="pres">
      <dgm:prSet presAssocID="{63BC2456-8B2F-4E67-A203-4B02BD5186C8}" presName="theList" presStyleCnt="0"/>
      <dgm:spPr/>
    </dgm:pt>
    <dgm:pt modelId="{2E959E79-A90E-4DCF-8EE9-09B7DD1DDE18}" type="pres">
      <dgm:prSet presAssocID="{F9AC1F8D-4ABB-42CD-AD52-14A5DDECCC4C}" presName="aNode" presStyleLbl="fgAcc1" presStyleIdx="0" presStyleCnt="6">
        <dgm:presLayoutVars>
          <dgm:bulletEnabled val="1"/>
        </dgm:presLayoutVars>
      </dgm:prSet>
      <dgm:spPr/>
    </dgm:pt>
    <dgm:pt modelId="{EFFFE3FE-C703-4637-A71E-1645FDC81A58}" type="pres">
      <dgm:prSet presAssocID="{F9AC1F8D-4ABB-42CD-AD52-14A5DDECCC4C}" presName="aSpace" presStyleCnt="0"/>
      <dgm:spPr/>
    </dgm:pt>
    <dgm:pt modelId="{8DCB7CFC-9509-48FE-881B-41255EB6F089}" type="pres">
      <dgm:prSet presAssocID="{5EB2C9AA-F1C5-4BBE-8234-8976BE74F66B}" presName="aNode" presStyleLbl="fgAcc1" presStyleIdx="1" presStyleCnt="6">
        <dgm:presLayoutVars>
          <dgm:bulletEnabled val="1"/>
        </dgm:presLayoutVars>
      </dgm:prSet>
      <dgm:spPr/>
    </dgm:pt>
    <dgm:pt modelId="{D4AAC6F7-CAC4-4C37-B931-F9091BAA23D7}" type="pres">
      <dgm:prSet presAssocID="{5EB2C9AA-F1C5-4BBE-8234-8976BE74F66B}" presName="aSpace" presStyleCnt="0"/>
      <dgm:spPr/>
    </dgm:pt>
    <dgm:pt modelId="{F3D04F7B-60BA-4479-A21E-26B181D0AF9F}" type="pres">
      <dgm:prSet presAssocID="{70866FC0-54E9-445B-A868-1CD23FFBE266}" presName="aNode" presStyleLbl="fgAcc1" presStyleIdx="2" presStyleCnt="6">
        <dgm:presLayoutVars>
          <dgm:bulletEnabled val="1"/>
        </dgm:presLayoutVars>
      </dgm:prSet>
      <dgm:spPr/>
    </dgm:pt>
    <dgm:pt modelId="{955EF81C-E060-4830-AE32-02BF7E3FC062}" type="pres">
      <dgm:prSet presAssocID="{70866FC0-54E9-445B-A868-1CD23FFBE266}" presName="aSpace" presStyleCnt="0"/>
      <dgm:spPr/>
    </dgm:pt>
    <dgm:pt modelId="{12B49FE1-CA46-461E-B081-79685D181852}" type="pres">
      <dgm:prSet presAssocID="{68E68555-5427-4998-8DFB-20491C3C8067}" presName="aNode" presStyleLbl="fgAcc1" presStyleIdx="3" presStyleCnt="6">
        <dgm:presLayoutVars>
          <dgm:bulletEnabled val="1"/>
        </dgm:presLayoutVars>
      </dgm:prSet>
      <dgm:spPr/>
    </dgm:pt>
    <dgm:pt modelId="{BA8FC472-D5F4-4B6B-8DFA-810E7F01EF02}" type="pres">
      <dgm:prSet presAssocID="{68E68555-5427-4998-8DFB-20491C3C8067}" presName="aSpace" presStyleCnt="0"/>
      <dgm:spPr/>
    </dgm:pt>
    <dgm:pt modelId="{2D99B749-CC93-45C1-8BF8-1F87C7905BB1}" type="pres">
      <dgm:prSet presAssocID="{1A4850F3-7FF5-469D-B0D4-A1B0A6703597}" presName="aNode" presStyleLbl="fgAcc1" presStyleIdx="4" presStyleCnt="6">
        <dgm:presLayoutVars>
          <dgm:bulletEnabled val="1"/>
        </dgm:presLayoutVars>
      </dgm:prSet>
      <dgm:spPr/>
    </dgm:pt>
    <dgm:pt modelId="{C395E322-CBD3-4F8D-9A41-01D25E8E353B}" type="pres">
      <dgm:prSet presAssocID="{1A4850F3-7FF5-469D-B0D4-A1B0A6703597}" presName="aSpace" presStyleCnt="0"/>
      <dgm:spPr/>
    </dgm:pt>
    <dgm:pt modelId="{DBAAB931-ED78-40C3-AB2C-D87DC3FBBF3A}" type="pres">
      <dgm:prSet presAssocID="{FE533E86-A527-478F-AF2E-870E01B9488E}" presName="aNode" presStyleLbl="fgAcc1" presStyleIdx="5" presStyleCnt="6">
        <dgm:presLayoutVars>
          <dgm:bulletEnabled val="1"/>
        </dgm:presLayoutVars>
      </dgm:prSet>
      <dgm:spPr/>
    </dgm:pt>
    <dgm:pt modelId="{028D63E5-9C3E-4D0A-801E-EEBFAEEBB36B}" type="pres">
      <dgm:prSet presAssocID="{FE533E86-A527-478F-AF2E-870E01B9488E}" presName="aSpace" presStyleCnt="0"/>
      <dgm:spPr/>
    </dgm:pt>
  </dgm:ptLst>
  <dgm:cxnLst>
    <dgm:cxn modelId="{8676310B-1390-4756-9340-7C596813267D}" srcId="{63BC2456-8B2F-4E67-A203-4B02BD5186C8}" destId="{5EB2C9AA-F1C5-4BBE-8234-8976BE74F66B}" srcOrd="1" destOrd="0" parTransId="{D53EDEBE-2F5B-4665-AB28-68EB0ADA5697}" sibTransId="{44658BDE-2D0B-4E10-B5F1-CDD1669DB2C7}"/>
    <dgm:cxn modelId="{8CF8B60B-1D8B-449C-9F2E-8B3D2E77C7C3}" srcId="{63BC2456-8B2F-4E67-A203-4B02BD5186C8}" destId="{FE533E86-A527-478F-AF2E-870E01B9488E}" srcOrd="5" destOrd="0" parTransId="{343525AA-A0C6-474D-B79D-C61C5C1CFD2E}" sibTransId="{867B6841-9430-4297-95A7-551E87A21078}"/>
    <dgm:cxn modelId="{B1A7D013-64EE-4026-B8B7-9C796AB5BFA6}" type="presOf" srcId="{5EB2C9AA-F1C5-4BBE-8234-8976BE74F66B}" destId="{8DCB7CFC-9509-48FE-881B-41255EB6F089}" srcOrd="0" destOrd="0" presId="urn:microsoft.com/office/officeart/2005/8/layout/pyramid2"/>
    <dgm:cxn modelId="{3920DD30-343A-4EF1-AFC7-5B573E88973B}" srcId="{63BC2456-8B2F-4E67-A203-4B02BD5186C8}" destId="{70866FC0-54E9-445B-A868-1CD23FFBE266}" srcOrd="2" destOrd="0" parTransId="{FFCE3174-0D3F-4092-B2A2-D5B2D67EA5AB}" sibTransId="{14179647-79F7-4F8C-A453-7E6D4A98AF2F}"/>
    <dgm:cxn modelId="{441E0E32-4930-4086-96B8-FE7B5AE39F23}" srcId="{63BC2456-8B2F-4E67-A203-4B02BD5186C8}" destId="{68E68555-5427-4998-8DFB-20491C3C8067}" srcOrd="3" destOrd="0" parTransId="{034C4EF4-9A39-4A18-81D8-465058D00A00}" sibTransId="{4B272624-4756-44E9-86A7-401FA49FC8F5}"/>
    <dgm:cxn modelId="{4E275C39-0F5C-49AB-9680-CE4D501A3D30}" type="presOf" srcId="{63BC2456-8B2F-4E67-A203-4B02BD5186C8}" destId="{5DC8DC49-7B41-4547-80C6-6D24A81A1CCF}" srcOrd="0" destOrd="0" presId="urn:microsoft.com/office/officeart/2005/8/layout/pyramid2"/>
    <dgm:cxn modelId="{A641E05E-2A5E-46E3-81C2-AAE497920130}" type="presOf" srcId="{1A4850F3-7FF5-469D-B0D4-A1B0A6703597}" destId="{2D99B749-CC93-45C1-8BF8-1F87C7905BB1}" srcOrd="0" destOrd="0" presId="urn:microsoft.com/office/officeart/2005/8/layout/pyramid2"/>
    <dgm:cxn modelId="{BBFF0970-37AB-4FD8-B8C0-76ED04A8B549}" type="presOf" srcId="{FE533E86-A527-478F-AF2E-870E01B9488E}" destId="{DBAAB931-ED78-40C3-AB2C-D87DC3FBBF3A}" srcOrd="0" destOrd="0" presId="urn:microsoft.com/office/officeart/2005/8/layout/pyramid2"/>
    <dgm:cxn modelId="{9E85D6B1-1F9B-472A-A5D9-A36153724A53}" type="presOf" srcId="{F9AC1F8D-4ABB-42CD-AD52-14A5DDECCC4C}" destId="{2E959E79-A90E-4DCF-8EE9-09B7DD1DDE18}" srcOrd="0" destOrd="0" presId="urn:microsoft.com/office/officeart/2005/8/layout/pyramid2"/>
    <dgm:cxn modelId="{1F3741D0-0684-4C2C-A679-46896FA49648}" type="presOf" srcId="{70866FC0-54E9-445B-A868-1CD23FFBE266}" destId="{F3D04F7B-60BA-4479-A21E-26B181D0AF9F}" srcOrd="0" destOrd="0" presId="urn:microsoft.com/office/officeart/2005/8/layout/pyramid2"/>
    <dgm:cxn modelId="{ADF969DF-7CC5-4B3D-A886-29A523FDB082}" srcId="{63BC2456-8B2F-4E67-A203-4B02BD5186C8}" destId="{F9AC1F8D-4ABB-42CD-AD52-14A5DDECCC4C}" srcOrd="0" destOrd="0" parTransId="{5608677D-8A7E-4C37-B173-CEEF321876E6}" sibTransId="{88B1A11B-E145-423E-AC38-E77272A12E58}"/>
    <dgm:cxn modelId="{019DAAED-A8F7-46F0-A779-6221BED3291D}" srcId="{63BC2456-8B2F-4E67-A203-4B02BD5186C8}" destId="{1A4850F3-7FF5-469D-B0D4-A1B0A6703597}" srcOrd="4" destOrd="0" parTransId="{289CA3FA-C87F-4852-9FF4-1C96C78AEB7E}" sibTransId="{B2572D3E-AA07-49C2-B75C-AB5A526A8399}"/>
    <dgm:cxn modelId="{1956DAF0-CC09-4B3D-9D02-D4B51E04BE3B}" type="presOf" srcId="{68E68555-5427-4998-8DFB-20491C3C8067}" destId="{12B49FE1-CA46-461E-B081-79685D181852}" srcOrd="0" destOrd="0" presId="urn:microsoft.com/office/officeart/2005/8/layout/pyramid2"/>
    <dgm:cxn modelId="{72596FBF-0310-466A-875E-0C78A7394CB5}" type="presParOf" srcId="{5DC8DC49-7B41-4547-80C6-6D24A81A1CCF}" destId="{725507BC-0F87-4A8B-A3B5-D56839CE5454}" srcOrd="0" destOrd="0" presId="urn:microsoft.com/office/officeart/2005/8/layout/pyramid2"/>
    <dgm:cxn modelId="{9A7758BC-D4D4-43B2-81CD-18EFB2966616}" type="presParOf" srcId="{5DC8DC49-7B41-4547-80C6-6D24A81A1CCF}" destId="{FB011AAA-9E8A-4253-8BB3-F198926A39E9}" srcOrd="1" destOrd="0" presId="urn:microsoft.com/office/officeart/2005/8/layout/pyramid2"/>
    <dgm:cxn modelId="{65734013-B40D-4695-B06F-35FDFCB1C0B5}" type="presParOf" srcId="{FB011AAA-9E8A-4253-8BB3-F198926A39E9}" destId="{2E959E79-A90E-4DCF-8EE9-09B7DD1DDE18}" srcOrd="0" destOrd="0" presId="urn:microsoft.com/office/officeart/2005/8/layout/pyramid2"/>
    <dgm:cxn modelId="{08FC4D4A-49DE-4B27-A91B-316BADEF2D22}" type="presParOf" srcId="{FB011AAA-9E8A-4253-8BB3-F198926A39E9}" destId="{EFFFE3FE-C703-4637-A71E-1645FDC81A58}" srcOrd="1" destOrd="0" presId="urn:microsoft.com/office/officeart/2005/8/layout/pyramid2"/>
    <dgm:cxn modelId="{A28CF52D-1618-405E-BA86-FA6ED319FB89}" type="presParOf" srcId="{FB011AAA-9E8A-4253-8BB3-F198926A39E9}" destId="{8DCB7CFC-9509-48FE-881B-41255EB6F089}" srcOrd="2" destOrd="0" presId="urn:microsoft.com/office/officeart/2005/8/layout/pyramid2"/>
    <dgm:cxn modelId="{75BB7E49-1E91-40E4-9EA0-DA816802D867}" type="presParOf" srcId="{FB011AAA-9E8A-4253-8BB3-F198926A39E9}" destId="{D4AAC6F7-CAC4-4C37-B931-F9091BAA23D7}" srcOrd="3" destOrd="0" presId="urn:microsoft.com/office/officeart/2005/8/layout/pyramid2"/>
    <dgm:cxn modelId="{B4BF864C-36D7-4A97-8859-6FE90594E99D}" type="presParOf" srcId="{FB011AAA-9E8A-4253-8BB3-F198926A39E9}" destId="{F3D04F7B-60BA-4479-A21E-26B181D0AF9F}" srcOrd="4" destOrd="0" presId="urn:microsoft.com/office/officeart/2005/8/layout/pyramid2"/>
    <dgm:cxn modelId="{753D990C-330C-48DD-88E3-163756020DF0}" type="presParOf" srcId="{FB011AAA-9E8A-4253-8BB3-F198926A39E9}" destId="{955EF81C-E060-4830-AE32-02BF7E3FC062}" srcOrd="5" destOrd="0" presId="urn:microsoft.com/office/officeart/2005/8/layout/pyramid2"/>
    <dgm:cxn modelId="{67D50E83-5EA5-4B9B-9293-D4E5A7BFB3EE}" type="presParOf" srcId="{FB011AAA-9E8A-4253-8BB3-F198926A39E9}" destId="{12B49FE1-CA46-461E-B081-79685D181852}" srcOrd="6" destOrd="0" presId="urn:microsoft.com/office/officeart/2005/8/layout/pyramid2"/>
    <dgm:cxn modelId="{BB3FE630-AA34-44A4-A513-280699AC06D5}" type="presParOf" srcId="{FB011AAA-9E8A-4253-8BB3-F198926A39E9}" destId="{BA8FC472-D5F4-4B6B-8DFA-810E7F01EF02}" srcOrd="7" destOrd="0" presId="urn:microsoft.com/office/officeart/2005/8/layout/pyramid2"/>
    <dgm:cxn modelId="{1D36251A-CE85-42CB-95F5-9567D7934FC4}" type="presParOf" srcId="{FB011AAA-9E8A-4253-8BB3-F198926A39E9}" destId="{2D99B749-CC93-45C1-8BF8-1F87C7905BB1}" srcOrd="8" destOrd="0" presId="urn:microsoft.com/office/officeart/2005/8/layout/pyramid2"/>
    <dgm:cxn modelId="{D1555C59-1B61-461D-8065-025519A5270F}" type="presParOf" srcId="{FB011AAA-9E8A-4253-8BB3-F198926A39E9}" destId="{C395E322-CBD3-4F8D-9A41-01D25E8E353B}" srcOrd="9" destOrd="0" presId="urn:microsoft.com/office/officeart/2005/8/layout/pyramid2"/>
    <dgm:cxn modelId="{D5EA3899-58E3-461D-932F-DDB91AE26D3C}" type="presParOf" srcId="{FB011AAA-9E8A-4253-8BB3-F198926A39E9}" destId="{DBAAB931-ED78-40C3-AB2C-D87DC3FBBF3A}" srcOrd="10" destOrd="0" presId="urn:microsoft.com/office/officeart/2005/8/layout/pyramid2"/>
    <dgm:cxn modelId="{B5C8ABF5-73AD-40AF-868D-CC376D0B50C8}" type="presParOf" srcId="{FB011AAA-9E8A-4253-8BB3-F198926A39E9}" destId="{028D63E5-9C3E-4D0A-801E-EEBFAEEBB36B}" srcOrd="11" destOrd="0" presId="urn:microsoft.com/office/officeart/2005/8/layout/pyramid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25507BC-0F87-4A8B-A3B5-D56839CE5454}">
      <dsp:nvSpPr>
        <dsp:cNvPr id="0" name=""/>
        <dsp:cNvSpPr/>
      </dsp:nvSpPr>
      <dsp:spPr>
        <a:xfrm>
          <a:off x="472427" y="0"/>
          <a:ext cx="3305610" cy="3305610"/>
        </a:xfrm>
        <a:prstGeom prst="triangle">
          <a:avLst/>
        </a:prstGeom>
        <a:solidFill>
          <a:srgbClr val="5F259F"/>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E959E79-A90E-4DCF-8EE9-09B7DD1DDE18}">
      <dsp:nvSpPr>
        <dsp:cNvPr id="0" name=""/>
        <dsp:cNvSpPr/>
      </dsp:nvSpPr>
      <dsp:spPr>
        <a:xfrm>
          <a:off x="2125232" y="332336"/>
          <a:ext cx="2148646" cy="391249"/>
        </a:xfrm>
        <a:prstGeom prst="roundRect">
          <a:avLst/>
        </a:prstGeom>
        <a:solidFill>
          <a:srgbClr val="CE0058"/>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solidFill>
                <a:schemeClr val="bg1"/>
              </a:solidFill>
            </a:rPr>
            <a:t>Create</a:t>
          </a:r>
        </a:p>
      </dsp:txBody>
      <dsp:txXfrm>
        <a:off x="2144331" y="351435"/>
        <a:ext cx="2110448" cy="353051"/>
      </dsp:txXfrm>
    </dsp:sp>
    <dsp:sp modelId="{8DCB7CFC-9509-48FE-881B-41255EB6F089}">
      <dsp:nvSpPr>
        <dsp:cNvPr id="0" name=""/>
        <dsp:cNvSpPr/>
      </dsp:nvSpPr>
      <dsp:spPr>
        <a:xfrm>
          <a:off x="2125232" y="772492"/>
          <a:ext cx="2148646" cy="391249"/>
        </a:xfrm>
        <a:prstGeom prst="roundRect">
          <a:avLst/>
        </a:prstGeom>
        <a:solidFill>
          <a:srgbClr val="9D2235"/>
        </a:solidFill>
        <a:ln>
          <a:noFill/>
        </a:ln>
        <a:effectLst>
          <a:outerShdw blurRad="57150" dist="19050" dir="5400000" algn="ctr" rotWithShape="0">
            <a:srgbClr val="000000">
              <a:alpha val="63000"/>
            </a:srgbClr>
          </a:outerShdw>
        </a:effectLst>
      </dsp:spPr>
      <dsp:style>
        <a:lnRef idx="0">
          <a:schemeClr val="accent4"/>
        </a:lnRef>
        <a:fillRef idx="3">
          <a:schemeClr val="accent4"/>
        </a:fillRef>
        <a:effectRef idx="3">
          <a:schemeClr val="accent4"/>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solidFill>
                <a:schemeClr val="bg1"/>
              </a:solidFill>
            </a:rPr>
            <a:t>Evaluate</a:t>
          </a:r>
        </a:p>
      </dsp:txBody>
      <dsp:txXfrm>
        <a:off x="2144331" y="791591"/>
        <a:ext cx="2110448" cy="353051"/>
      </dsp:txXfrm>
    </dsp:sp>
    <dsp:sp modelId="{F3D04F7B-60BA-4479-A21E-26B181D0AF9F}">
      <dsp:nvSpPr>
        <dsp:cNvPr id="0" name=""/>
        <dsp:cNvSpPr/>
      </dsp:nvSpPr>
      <dsp:spPr>
        <a:xfrm>
          <a:off x="2125232" y="1212648"/>
          <a:ext cx="2148646" cy="391249"/>
        </a:xfrm>
        <a:prstGeom prst="roundRect">
          <a:avLst/>
        </a:prstGeom>
        <a:solidFill>
          <a:srgbClr val="007041"/>
        </a:solidFill>
        <a:ln w="6350" cap="flat" cmpd="sng" algn="ctr">
          <a:solidFill>
            <a:schemeClr val="accent6"/>
          </a:solidFill>
          <a:prstDash val="solid"/>
          <a:miter lim="800000"/>
        </a:ln>
        <a:effectLst/>
      </dsp:spPr>
      <dsp:style>
        <a:lnRef idx="1">
          <a:schemeClr val="accent6"/>
        </a:lnRef>
        <a:fillRef idx="2">
          <a:schemeClr val="accent6"/>
        </a:fillRef>
        <a:effectRef idx="1">
          <a:schemeClr val="accent6"/>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solidFill>
                <a:schemeClr val="bg1"/>
              </a:solidFill>
            </a:rPr>
            <a:t>Analyze</a:t>
          </a:r>
        </a:p>
      </dsp:txBody>
      <dsp:txXfrm>
        <a:off x="2144331" y="1231747"/>
        <a:ext cx="2110448" cy="353051"/>
      </dsp:txXfrm>
    </dsp:sp>
    <dsp:sp modelId="{12B49FE1-CA46-461E-B081-79685D181852}">
      <dsp:nvSpPr>
        <dsp:cNvPr id="0" name=""/>
        <dsp:cNvSpPr/>
      </dsp:nvSpPr>
      <dsp:spPr>
        <a:xfrm>
          <a:off x="2125232" y="1652805"/>
          <a:ext cx="2148646" cy="391249"/>
        </a:xfrm>
        <a:prstGeom prst="roundRect">
          <a:avLst/>
        </a:prstGeom>
        <a:solidFill>
          <a:srgbClr val="CE0058"/>
        </a:solidFill>
        <a:ln w="19050" cap="flat" cmpd="sng" algn="ctr">
          <a:solidFill>
            <a:schemeClr val="lt1"/>
          </a:solidFill>
          <a:prstDash val="solid"/>
          <a:miter lim="800000"/>
        </a:ln>
        <a:effectLst/>
      </dsp:spPr>
      <dsp:style>
        <a:lnRef idx="3">
          <a:schemeClr val="lt1"/>
        </a:lnRef>
        <a:fillRef idx="1">
          <a:schemeClr val="accent6"/>
        </a:fillRef>
        <a:effectRef idx="1">
          <a:schemeClr val="accent6"/>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solidFill>
                <a:schemeClr val="bg1"/>
              </a:solidFill>
            </a:rPr>
            <a:t>Apply</a:t>
          </a:r>
        </a:p>
      </dsp:txBody>
      <dsp:txXfrm>
        <a:off x="2144331" y="1671904"/>
        <a:ext cx="2110448" cy="353051"/>
      </dsp:txXfrm>
    </dsp:sp>
    <dsp:sp modelId="{2D99B749-CC93-45C1-8BF8-1F87C7905BB1}">
      <dsp:nvSpPr>
        <dsp:cNvPr id="0" name=""/>
        <dsp:cNvSpPr/>
      </dsp:nvSpPr>
      <dsp:spPr>
        <a:xfrm>
          <a:off x="2125232" y="2092961"/>
          <a:ext cx="2148646" cy="391249"/>
        </a:xfrm>
        <a:prstGeom prst="roundRect">
          <a:avLst/>
        </a:prstGeom>
        <a:solidFill>
          <a:srgbClr val="9D2235"/>
        </a:solidFill>
        <a:ln w="19050" cap="flat" cmpd="sng" algn="ctr">
          <a:solidFill>
            <a:schemeClr val="lt1"/>
          </a:solidFill>
          <a:prstDash val="solid"/>
          <a:miter lim="800000"/>
        </a:ln>
        <a:effectLst/>
      </dsp:spPr>
      <dsp:style>
        <a:lnRef idx="3">
          <a:schemeClr val="lt1"/>
        </a:lnRef>
        <a:fillRef idx="1">
          <a:schemeClr val="accent5"/>
        </a:fillRef>
        <a:effectRef idx="1">
          <a:schemeClr val="accent5"/>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solidFill>
                <a:schemeClr val="bg1"/>
              </a:solidFill>
            </a:rPr>
            <a:t>Understand</a:t>
          </a:r>
        </a:p>
      </dsp:txBody>
      <dsp:txXfrm>
        <a:off x="2144331" y="2112060"/>
        <a:ext cx="2110448" cy="353051"/>
      </dsp:txXfrm>
    </dsp:sp>
    <dsp:sp modelId="{DBAAB931-ED78-40C3-AB2C-D87DC3FBBF3A}">
      <dsp:nvSpPr>
        <dsp:cNvPr id="0" name=""/>
        <dsp:cNvSpPr/>
      </dsp:nvSpPr>
      <dsp:spPr>
        <a:xfrm>
          <a:off x="2125232" y="2533117"/>
          <a:ext cx="2148646" cy="391249"/>
        </a:xfrm>
        <a:prstGeom prst="roundRect">
          <a:avLst/>
        </a:prstGeom>
        <a:solidFill>
          <a:srgbClr val="007041"/>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solidFill>
                <a:schemeClr val="bg1"/>
              </a:solidFill>
            </a:rPr>
            <a:t>Remember</a:t>
          </a:r>
        </a:p>
      </dsp:txBody>
      <dsp:txXfrm>
        <a:off x="2144331" y="2552216"/>
        <a:ext cx="2110448" cy="353051"/>
      </dsp:txXfrm>
    </dsp:sp>
  </dsp:spTree>
</dsp:drawing>
</file>

<file path=ppt/diagrams/layout1.xml><?xml version="1.0" encoding="utf-8"?>
<dgm:layoutDef xmlns:dgm="http://schemas.openxmlformats.org/drawingml/2006/diagram" xmlns:a="http://schemas.openxmlformats.org/drawingml/2006/main" uniqueId="urn:microsoft.com/office/officeart/2005/8/layout/pyramid2">
  <dgm:title val=""/>
  <dgm:desc val=""/>
  <dgm:catLst>
    <dgm:cat type="pyramid" pri="3000"/>
    <dgm:cat type="list" pri="21000"/>
    <dgm:cat type="convert" pri="17000"/>
  </dgm:catLst>
  <dgm:sampData useDef="1">
    <dgm:dataModel>
      <dgm:ptLst/>
      <dgm:bg/>
      <dgm:whole/>
    </dgm:dataModel>
  </dgm:sampData>
  <dgm:styleData useDef="1">
    <dgm:dataModel>
      <dgm:ptLst/>
      <dgm:bg/>
      <dgm:whole/>
    </dgm:dataModel>
  </dgm:styleData>
  <dgm:clrData useDef="1">
    <dgm:dataModel>
      <dgm:ptLst/>
      <dgm:bg/>
      <dgm:whole/>
    </dgm:dataModel>
  </dgm:clrData>
  <dgm:layoutNode name="compositeShape">
    <dgm:alg type="composite"/>
    <dgm:shape xmlns:r="http://schemas.openxmlformats.org/officeDocument/2006/relationships" r:blip="">
      <dgm:adjLst/>
    </dgm:shape>
    <dgm:presOf/>
    <dgm:varLst>
      <dgm:dir/>
      <dgm:resizeHandles/>
    </dgm:varLst>
    <dgm:choose name="Name0">
      <dgm:if name="Name1" func="var" arg="dir" op="equ" val="norm">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l" for="ch" forName="theList" refType="w" refFor="ch" refForName="pyramid" fact="0.5"/>
          <dgm:constr type="h" for="des" forName="aSpace" refType="h" fact="0.1"/>
        </dgm:constrLst>
      </dgm:if>
      <dgm:else name="Name2">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r" for="ch" forName="theList" refType="w" refFor="ch" refForName="pyramid" fact="0.5"/>
          <dgm:constr type="h" for="des" forName="aSpace" refType="h" fact="0.1"/>
        </dgm:constrLst>
      </dgm:else>
    </dgm:choose>
    <dgm:ruleLst/>
    <dgm:choose name="Name3">
      <dgm:if name="Name4" axis="ch" ptType="node" func="cnt" op="gte" val="1">
        <dgm:layoutNode name="pyramid" styleLbl="node1">
          <dgm:alg type="sp"/>
          <dgm:shape xmlns:r="http://schemas.openxmlformats.org/officeDocument/2006/relationships" type="triangle" r:blip="">
            <dgm:adjLst/>
          </dgm:shape>
          <dgm:presOf/>
          <dgm:constrLst/>
          <dgm:ruleLst/>
        </dgm:layoutNode>
        <dgm:layoutNode name="theList">
          <dgm:alg type="lin">
            <dgm:param type="linDir" val="fromT"/>
          </dgm:alg>
          <dgm:shape xmlns:r="http://schemas.openxmlformats.org/officeDocument/2006/relationships" r:blip="">
            <dgm:adjLst/>
          </dgm:shape>
          <dgm:presOf/>
          <dgm:constrLst>
            <dgm:constr type="w" for="ch" forName="aNode" refType="w"/>
            <dgm:constr type="h" for="ch" forName="aNode" refType="h"/>
            <dgm:constr type="primFontSz" for="ch" ptType="node" op="equ"/>
          </dgm:constrLst>
          <dgm:ruleLst/>
          <dgm:forEach name="aNodeForEach" axis="ch" ptType="node">
            <dgm:layoutNode name="aNode" styleLbl="fgAcc1">
              <dgm:varLst>
                <dgm:bulletEnabled val="1"/>
              </dgm:varLst>
              <dgm:alg type="tx"/>
              <dgm:shape xmlns:r="http://schemas.openxmlformats.org/officeDocument/2006/relationships" type="roundRect" r:blip="">
                <dgm:adjLst/>
              </dgm:shape>
              <dgm:presOf axis="desOrSelf" ptType="node"/>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aSpace">
              <dgm:alg type="sp"/>
              <dgm:shape xmlns:r="http://schemas.openxmlformats.org/officeDocument/2006/relationships" r:blip="">
                <dgm:adjLst/>
              </dgm:shape>
              <dgm:presOf/>
              <dgm:constrLst/>
              <dgm:ruleLst/>
            </dgm:layoutNode>
          </dgm:forEach>
        </dgm:layoutNode>
      </dgm:if>
      <dgm:else name="Name5"/>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jpeg>
</file>

<file path=ppt/media/image12.png>
</file>

<file path=ppt/media/image13.jpg>
</file>

<file path=ppt/media/image14.jpeg>
</file>

<file path=ppt/media/image15.gif>
</file>

<file path=ppt/media/image16.png>
</file>

<file path=ppt/media/image17.jpeg>
</file>

<file path=ppt/media/image18.png>
</file>

<file path=ppt/media/image19.jpeg>
</file>

<file path=ppt/media/image20.png>
</file>

<file path=ppt/media/image4.tiff>
</file>

<file path=ppt/media/image5.tiff>
</file>

<file path=ppt/media/image6.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75FEFB-ACAF-E940-A30F-92726AACA1A3}" type="datetimeFigureOut">
              <a:rPr lang="en-US" smtClean="0"/>
              <a:t>2/23/21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ABFE4F-809D-1741-97DF-4A3CFDB0E16B}" type="slidenum">
              <a:rPr lang="en-US" smtClean="0"/>
              <a:t>‹#›</a:t>
            </a:fld>
            <a:endParaRPr lang="en-US"/>
          </a:p>
        </p:txBody>
      </p:sp>
    </p:spTree>
    <p:extLst>
      <p:ext uri="{BB962C8B-B14F-4D97-AF65-F5344CB8AC3E}">
        <p14:creationId xmlns:p14="http://schemas.microsoft.com/office/powerpoint/2010/main" val="6310648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 you for joining me today. Curiosity is a lifelong trait that drives engineers, and I’m glad to share with you what I’ve learned about (Subject). And please continue that curiosity by attending the additional WE20 sessions and events. But for now, let’s get started.</a:t>
            </a:r>
          </a:p>
        </p:txBody>
      </p:sp>
      <p:sp>
        <p:nvSpPr>
          <p:cNvPr id="4" name="Slide Number Placeholder 3"/>
          <p:cNvSpPr>
            <a:spLocks noGrp="1"/>
          </p:cNvSpPr>
          <p:nvPr>
            <p:ph type="sldNum" sz="quarter" idx="5"/>
          </p:nvPr>
        </p:nvSpPr>
        <p:spPr/>
        <p:txBody>
          <a:bodyPr/>
          <a:lstStyle/>
          <a:p>
            <a:fld id="{8BABFE4F-809D-1741-97DF-4A3CFDB0E16B}" type="slidenum">
              <a:rPr lang="en-US" smtClean="0"/>
              <a:t>1</a:t>
            </a:fld>
            <a:endParaRPr lang="en-US"/>
          </a:p>
        </p:txBody>
      </p:sp>
    </p:spTree>
    <p:extLst>
      <p:ext uri="{BB962C8B-B14F-4D97-AF65-F5344CB8AC3E}">
        <p14:creationId xmlns:p14="http://schemas.microsoft.com/office/powerpoint/2010/main" val="21030408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 you for joining me in my presentation today. I hope you found it interesting and useful. And while circumstances may have caused a completely virtual WE20. I look forward to a time when we all can meet safely in person. Until then be safe, stay healthy and practice curiosity. </a:t>
            </a:r>
          </a:p>
        </p:txBody>
      </p:sp>
      <p:sp>
        <p:nvSpPr>
          <p:cNvPr id="4" name="Slide Number Placeholder 3"/>
          <p:cNvSpPr>
            <a:spLocks noGrp="1"/>
          </p:cNvSpPr>
          <p:nvPr>
            <p:ph type="sldNum" sz="quarter" idx="5"/>
          </p:nvPr>
        </p:nvSpPr>
        <p:spPr/>
        <p:txBody>
          <a:bodyPr/>
          <a:lstStyle/>
          <a:p>
            <a:fld id="{8BABFE4F-809D-1741-97DF-4A3CFDB0E16B}" type="slidenum">
              <a:rPr lang="en-US" smtClean="0"/>
              <a:t>22</a:t>
            </a:fld>
            <a:endParaRPr lang="en-US"/>
          </a:p>
        </p:txBody>
      </p:sp>
    </p:spTree>
    <p:extLst>
      <p:ext uri="{BB962C8B-B14F-4D97-AF65-F5344CB8AC3E}">
        <p14:creationId xmlns:p14="http://schemas.microsoft.com/office/powerpoint/2010/main" val="337215010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9.jpeg"/><Relationship Id="rId1" Type="http://schemas.openxmlformats.org/officeDocument/2006/relationships/slideMaster" Target="../slideMasters/slideMaster1.xml"/><Relationship Id="rId4" Type="http://schemas.openxmlformats.org/officeDocument/2006/relationships/image" Target="../media/image10.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11.jpeg"/><Relationship Id="rId1" Type="http://schemas.openxmlformats.org/officeDocument/2006/relationships/slideMaster" Target="../slideMasters/slideMaster1.xml"/><Relationship Id="rId4" Type="http://schemas.openxmlformats.org/officeDocument/2006/relationships/image" Target="../media/image10.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7FC9C67A-54D3-7747-A28D-546ED6E208F0}"/>
              </a:ext>
            </a:extLst>
          </p:cNvPr>
          <p:cNvSpPr/>
          <p:nvPr userDrawn="1"/>
        </p:nvSpPr>
        <p:spPr>
          <a:xfrm>
            <a:off x="13252" y="-176349"/>
            <a:ext cx="12324522" cy="16228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person posing for a picture&#10;&#10;Description automatically generated">
            <a:extLst>
              <a:ext uri="{FF2B5EF4-FFF2-40B4-BE49-F238E27FC236}">
                <a16:creationId xmlns:a16="http://schemas.microsoft.com/office/drawing/2014/main" id="{37B9BFDD-E3CF-2445-A89C-99F95E9C4468}"/>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66261" y="1282962"/>
            <a:ext cx="12324522" cy="4887858"/>
          </a:xfrm>
          <a:prstGeom prst="rect">
            <a:avLst/>
          </a:prstGeom>
        </p:spPr>
      </p:pic>
      <p:sp>
        <p:nvSpPr>
          <p:cNvPr id="2" name="Title 1">
            <a:extLst>
              <a:ext uri="{FF2B5EF4-FFF2-40B4-BE49-F238E27FC236}">
                <a16:creationId xmlns:a16="http://schemas.microsoft.com/office/drawing/2014/main" id="{069FCE35-F592-E14A-9796-C76DBCE744A0}"/>
              </a:ext>
            </a:extLst>
          </p:cNvPr>
          <p:cNvSpPr>
            <a:spLocks noGrp="1"/>
          </p:cNvSpPr>
          <p:nvPr>
            <p:ph type="ctrTitle"/>
          </p:nvPr>
        </p:nvSpPr>
        <p:spPr>
          <a:xfrm>
            <a:off x="351184" y="284500"/>
            <a:ext cx="5387007" cy="2621334"/>
          </a:xfrm>
        </p:spPr>
        <p:txBody>
          <a:bodyPr anchor="t"/>
          <a:lstStyle>
            <a:lvl1pPr algn="l">
              <a:lnSpc>
                <a:spcPts val="5100"/>
              </a:lnSpc>
              <a:defRPr sz="4800">
                <a:solidFill>
                  <a:srgbClr val="9D2235"/>
                </a:solidFill>
              </a:defRPr>
            </a:lvl1pPr>
          </a:lstStyle>
          <a:p>
            <a:r>
              <a:rPr lang="en-US" dirty="0"/>
              <a:t>Click to edit Master title style</a:t>
            </a:r>
          </a:p>
        </p:txBody>
      </p:sp>
      <p:sp>
        <p:nvSpPr>
          <p:cNvPr id="6" name="Slide Number Placeholder 5">
            <a:extLst>
              <a:ext uri="{FF2B5EF4-FFF2-40B4-BE49-F238E27FC236}">
                <a16:creationId xmlns:a16="http://schemas.microsoft.com/office/drawing/2014/main" id="{07E72D0E-8A6F-9144-BC92-C41D04F696A8}"/>
              </a:ext>
            </a:extLst>
          </p:cNvPr>
          <p:cNvSpPr>
            <a:spLocks noGrp="1"/>
          </p:cNvSpPr>
          <p:nvPr>
            <p:ph type="sldNum" sz="quarter" idx="12"/>
          </p:nvPr>
        </p:nvSpPr>
        <p:spPr/>
        <p:txBody>
          <a:bodyPr/>
          <a:lstStyle/>
          <a:p>
            <a:fld id="{159016AB-4CB3-684D-AE2E-BFAB5150CDC2}" type="slidenum">
              <a:rPr lang="en-US" smtClean="0"/>
              <a:t>‹#›</a:t>
            </a:fld>
            <a:endParaRPr lang="en-US"/>
          </a:p>
        </p:txBody>
      </p:sp>
      <p:sp>
        <p:nvSpPr>
          <p:cNvPr id="7" name="Date Placeholder 3">
            <a:extLst>
              <a:ext uri="{FF2B5EF4-FFF2-40B4-BE49-F238E27FC236}">
                <a16:creationId xmlns:a16="http://schemas.microsoft.com/office/drawing/2014/main" id="{08941C13-7923-9F4A-A025-099B820D896F}"/>
              </a:ext>
            </a:extLst>
          </p:cNvPr>
          <p:cNvSpPr>
            <a:spLocks noGrp="1"/>
          </p:cNvSpPr>
          <p:nvPr>
            <p:ph type="dt" sz="half" idx="2"/>
          </p:nvPr>
        </p:nvSpPr>
        <p:spPr>
          <a:xfrm>
            <a:off x="351185" y="6343098"/>
            <a:ext cx="3124199" cy="365125"/>
          </a:xfrm>
          <a:prstGeom prst="rect">
            <a:avLst/>
          </a:prstGeom>
        </p:spPr>
        <p:txBody>
          <a:bodyPr vert="horz" lIns="91440" tIns="45720" rIns="91440" bIns="45720" rtlCol="0" anchor="ctr"/>
          <a:lstStyle>
            <a:lvl1pPr algn="l">
              <a:defRPr sz="1400">
                <a:solidFill>
                  <a:schemeClr val="bg1"/>
                </a:solidFill>
                <a:latin typeface="Barlow Condensed Medium" pitchFamily="2" charset="77"/>
              </a:defRPr>
            </a:lvl1pPr>
          </a:lstStyle>
          <a:p>
            <a:r>
              <a:rPr lang="en-US"/>
              <a:t>WE20.SWE.ORG    #WE20</a:t>
            </a:r>
            <a:endParaRPr lang="en-US" dirty="0"/>
          </a:p>
        </p:txBody>
      </p:sp>
      <p:pic>
        <p:nvPicPr>
          <p:cNvPr id="15" name="Picture 14">
            <a:extLst>
              <a:ext uri="{FF2B5EF4-FFF2-40B4-BE49-F238E27FC236}">
                <a16:creationId xmlns:a16="http://schemas.microsoft.com/office/drawing/2014/main" id="{B9C50349-ED87-B742-A6E1-7617E6DE0756}"/>
              </a:ext>
            </a:extLst>
          </p:cNvPr>
          <p:cNvPicPr>
            <a:picLocks noChangeAspect="1"/>
          </p:cNvPicPr>
          <p:nvPr userDrawn="1"/>
        </p:nvPicPr>
        <p:blipFill>
          <a:blip r:embed="rId3"/>
          <a:stretch>
            <a:fillRect/>
          </a:stretch>
        </p:blipFill>
        <p:spPr>
          <a:xfrm>
            <a:off x="8493225" y="284500"/>
            <a:ext cx="3347590" cy="1162023"/>
          </a:xfrm>
          <a:prstGeom prst="rect">
            <a:avLst/>
          </a:prstGeom>
        </p:spPr>
      </p:pic>
      <p:pic>
        <p:nvPicPr>
          <p:cNvPr id="8" name="Picture 7" descr="A picture containing plate&#10;&#10;Description automatically generated">
            <a:extLst>
              <a:ext uri="{FF2B5EF4-FFF2-40B4-BE49-F238E27FC236}">
                <a16:creationId xmlns:a16="http://schemas.microsoft.com/office/drawing/2014/main" id="{B7B53589-C919-8548-8042-EDA580F4588F}"/>
              </a:ext>
            </a:extLst>
          </p:cNvPr>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7009295" y="2213114"/>
            <a:ext cx="2386816" cy="1084088"/>
          </a:xfrm>
          <a:prstGeom prst="rect">
            <a:avLst/>
          </a:prstGeom>
        </p:spPr>
      </p:pic>
    </p:spTree>
    <p:extLst>
      <p:ext uri="{BB962C8B-B14F-4D97-AF65-F5344CB8AC3E}">
        <p14:creationId xmlns:p14="http://schemas.microsoft.com/office/powerpoint/2010/main" val="37340359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D97EFE-360B-B049-99B6-D762A014DDB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4289F34-F1ED-F64F-8E55-A8C42FC11E1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1B3B719B-D3D5-384E-936C-CE1E0477FC6B}"/>
              </a:ext>
            </a:extLst>
          </p:cNvPr>
          <p:cNvSpPr>
            <a:spLocks noGrp="1"/>
          </p:cNvSpPr>
          <p:nvPr>
            <p:ph type="sldNum" sz="quarter" idx="12"/>
          </p:nvPr>
        </p:nvSpPr>
        <p:spPr/>
        <p:txBody>
          <a:bodyPr/>
          <a:lstStyle/>
          <a:p>
            <a:fld id="{159016AB-4CB3-684D-AE2E-BFAB5150CDC2}" type="slidenum">
              <a:rPr lang="en-US" smtClean="0"/>
              <a:t>‹#›</a:t>
            </a:fld>
            <a:endParaRPr lang="en-US"/>
          </a:p>
        </p:txBody>
      </p:sp>
      <p:sp>
        <p:nvSpPr>
          <p:cNvPr id="7" name="Date Placeholder 3">
            <a:extLst>
              <a:ext uri="{FF2B5EF4-FFF2-40B4-BE49-F238E27FC236}">
                <a16:creationId xmlns:a16="http://schemas.microsoft.com/office/drawing/2014/main" id="{D6380D7C-F30E-834B-9EEC-3D214C587492}"/>
              </a:ext>
            </a:extLst>
          </p:cNvPr>
          <p:cNvSpPr>
            <a:spLocks noGrp="1"/>
          </p:cNvSpPr>
          <p:nvPr>
            <p:ph type="dt" sz="half" idx="2"/>
          </p:nvPr>
        </p:nvSpPr>
        <p:spPr>
          <a:xfrm>
            <a:off x="351185" y="6343098"/>
            <a:ext cx="3124199" cy="365125"/>
          </a:xfrm>
          <a:prstGeom prst="rect">
            <a:avLst/>
          </a:prstGeom>
        </p:spPr>
        <p:txBody>
          <a:bodyPr vert="horz" lIns="91440" tIns="45720" rIns="91440" bIns="45720" rtlCol="0" anchor="ctr"/>
          <a:lstStyle>
            <a:lvl1pPr algn="l">
              <a:defRPr sz="1400">
                <a:solidFill>
                  <a:schemeClr val="bg1"/>
                </a:solidFill>
                <a:latin typeface="Barlow Condensed Medium" pitchFamily="2" charset="77"/>
              </a:defRPr>
            </a:lvl1pPr>
          </a:lstStyle>
          <a:p>
            <a:r>
              <a:rPr lang="en-US"/>
              <a:t>WE20.SWE.ORG    #WE20</a:t>
            </a:r>
            <a:endParaRPr lang="en-US" dirty="0"/>
          </a:p>
        </p:txBody>
      </p:sp>
    </p:spTree>
    <p:extLst>
      <p:ext uri="{BB962C8B-B14F-4D97-AF65-F5344CB8AC3E}">
        <p14:creationId xmlns:p14="http://schemas.microsoft.com/office/powerpoint/2010/main" val="22429514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1726055-6977-AC4C-9DE9-546A6EE91048}"/>
              </a:ext>
            </a:extLst>
          </p:cNvPr>
          <p:cNvSpPr/>
          <p:nvPr userDrawn="1"/>
        </p:nvSpPr>
        <p:spPr>
          <a:xfrm>
            <a:off x="13252" y="-176349"/>
            <a:ext cx="12324522" cy="16228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D5158362-8C43-0541-AB65-8269C82F9811}"/>
              </a:ext>
            </a:extLst>
          </p:cNvPr>
          <p:cNvSpPr>
            <a:spLocks noGrp="1"/>
          </p:cNvSpPr>
          <p:nvPr>
            <p:ph type="sldNum" sz="quarter" idx="12"/>
          </p:nvPr>
        </p:nvSpPr>
        <p:spPr/>
        <p:txBody>
          <a:bodyPr/>
          <a:lstStyle/>
          <a:p>
            <a:fld id="{159016AB-4CB3-684D-AE2E-BFAB5150CDC2}" type="slidenum">
              <a:rPr lang="en-US" smtClean="0"/>
              <a:t>‹#›</a:t>
            </a:fld>
            <a:endParaRPr lang="en-US"/>
          </a:p>
        </p:txBody>
      </p:sp>
      <p:sp>
        <p:nvSpPr>
          <p:cNvPr id="7" name="Date Placeholder 3">
            <a:extLst>
              <a:ext uri="{FF2B5EF4-FFF2-40B4-BE49-F238E27FC236}">
                <a16:creationId xmlns:a16="http://schemas.microsoft.com/office/drawing/2014/main" id="{E43DF1A3-9544-9245-973D-9F67F04941E7}"/>
              </a:ext>
            </a:extLst>
          </p:cNvPr>
          <p:cNvSpPr>
            <a:spLocks noGrp="1"/>
          </p:cNvSpPr>
          <p:nvPr>
            <p:ph type="dt" sz="half" idx="2"/>
          </p:nvPr>
        </p:nvSpPr>
        <p:spPr>
          <a:xfrm>
            <a:off x="351185" y="6343098"/>
            <a:ext cx="3124199" cy="365125"/>
          </a:xfrm>
          <a:prstGeom prst="rect">
            <a:avLst/>
          </a:prstGeom>
        </p:spPr>
        <p:txBody>
          <a:bodyPr vert="horz" lIns="91440" tIns="45720" rIns="91440" bIns="45720" rtlCol="0" anchor="ctr"/>
          <a:lstStyle>
            <a:lvl1pPr algn="l">
              <a:defRPr sz="1400">
                <a:solidFill>
                  <a:schemeClr val="bg1"/>
                </a:solidFill>
                <a:latin typeface="Barlow Condensed Medium" pitchFamily="2" charset="77"/>
              </a:defRPr>
            </a:lvl1pPr>
          </a:lstStyle>
          <a:p>
            <a:r>
              <a:rPr lang="en-US"/>
              <a:t>WE20.SWE.ORG    #WE20</a:t>
            </a:r>
            <a:endParaRPr lang="en-US" dirty="0"/>
          </a:p>
        </p:txBody>
      </p:sp>
      <p:pic>
        <p:nvPicPr>
          <p:cNvPr id="4" name="Picture 3" descr="A person posing for a picture&#10;&#10;Description automatically generated">
            <a:extLst>
              <a:ext uri="{FF2B5EF4-FFF2-40B4-BE49-F238E27FC236}">
                <a16:creationId xmlns:a16="http://schemas.microsoft.com/office/drawing/2014/main" id="{7806011F-3CF5-1E4C-B650-BAF749AFC086}"/>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72887" y="1374875"/>
            <a:ext cx="12337774" cy="4774133"/>
          </a:xfrm>
          <a:prstGeom prst="rect">
            <a:avLst/>
          </a:prstGeom>
        </p:spPr>
      </p:pic>
      <p:sp>
        <p:nvSpPr>
          <p:cNvPr id="2" name="Title 1">
            <a:extLst>
              <a:ext uri="{FF2B5EF4-FFF2-40B4-BE49-F238E27FC236}">
                <a16:creationId xmlns:a16="http://schemas.microsoft.com/office/drawing/2014/main" id="{02913F93-70F1-B340-AF7F-A6D86A9DED76}"/>
              </a:ext>
            </a:extLst>
          </p:cNvPr>
          <p:cNvSpPr>
            <a:spLocks noGrp="1"/>
          </p:cNvSpPr>
          <p:nvPr>
            <p:ph type="title"/>
          </p:nvPr>
        </p:nvSpPr>
        <p:spPr>
          <a:xfrm>
            <a:off x="351186" y="149776"/>
            <a:ext cx="4751614" cy="2606676"/>
          </a:xfrm>
        </p:spPr>
        <p:txBody>
          <a:bodyPr anchor="t"/>
          <a:lstStyle>
            <a:lvl1pPr>
              <a:lnSpc>
                <a:spcPts val="5100"/>
              </a:lnSpc>
              <a:defRPr sz="4800"/>
            </a:lvl1pPr>
          </a:lstStyle>
          <a:p>
            <a:r>
              <a:rPr lang="en-US" dirty="0"/>
              <a:t>Click to edit Master title style</a:t>
            </a:r>
          </a:p>
        </p:txBody>
      </p:sp>
      <p:pic>
        <p:nvPicPr>
          <p:cNvPr id="10" name="Picture 9">
            <a:extLst>
              <a:ext uri="{FF2B5EF4-FFF2-40B4-BE49-F238E27FC236}">
                <a16:creationId xmlns:a16="http://schemas.microsoft.com/office/drawing/2014/main" id="{796F5690-6CA3-6841-BB36-EB6DAA3B1BBC}"/>
              </a:ext>
            </a:extLst>
          </p:cNvPr>
          <p:cNvPicPr>
            <a:picLocks noChangeAspect="1"/>
          </p:cNvPicPr>
          <p:nvPr userDrawn="1"/>
        </p:nvPicPr>
        <p:blipFill>
          <a:blip r:embed="rId3"/>
          <a:stretch>
            <a:fillRect/>
          </a:stretch>
        </p:blipFill>
        <p:spPr>
          <a:xfrm>
            <a:off x="8493225" y="284500"/>
            <a:ext cx="3347590" cy="1162023"/>
          </a:xfrm>
          <a:prstGeom prst="rect">
            <a:avLst/>
          </a:prstGeom>
        </p:spPr>
      </p:pic>
      <p:pic>
        <p:nvPicPr>
          <p:cNvPr id="11" name="Picture 10" descr="A picture containing plate&#10;&#10;Description automatically generated">
            <a:extLst>
              <a:ext uri="{FF2B5EF4-FFF2-40B4-BE49-F238E27FC236}">
                <a16:creationId xmlns:a16="http://schemas.microsoft.com/office/drawing/2014/main" id="{515FB603-F410-5345-8F50-B7CAE95242D1}"/>
              </a:ext>
            </a:extLst>
          </p:cNvPr>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7089202" y="1994854"/>
            <a:ext cx="2386816" cy="1084088"/>
          </a:xfrm>
          <a:prstGeom prst="rect">
            <a:avLst/>
          </a:prstGeom>
        </p:spPr>
      </p:pic>
    </p:spTree>
    <p:extLst>
      <p:ext uri="{BB962C8B-B14F-4D97-AF65-F5344CB8AC3E}">
        <p14:creationId xmlns:p14="http://schemas.microsoft.com/office/powerpoint/2010/main" val="25480286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D6EE40-028E-4146-91AB-AFA9505C3F30}"/>
              </a:ext>
            </a:extLst>
          </p:cNvPr>
          <p:cNvSpPr>
            <a:spLocks noGrp="1"/>
          </p:cNvSpPr>
          <p:nvPr>
            <p:ph type="title"/>
          </p:nvPr>
        </p:nvSpPr>
        <p:spPr>
          <a:xfrm>
            <a:off x="351185" y="1106776"/>
            <a:ext cx="11401464" cy="743488"/>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F9603B78-6D1B-744E-9225-3202E7889939}"/>
              </a:ext>
            </a:extLst>
          </p:cNvPr>
          <p:cNvSpPr>
            <a:spLocks noGrp="1"/>
          </p:cNvSpPr>
          <p:nvPr>
            <p:ph sz="half" idx="1"/>
          </p:nvPr>
        </p:nvSpPr>
        <p:spPr>
          <a:xfrm>
            <a:off x="351185" y="1850264"/>
            <a:ext cx="5599041" cy="4086709"/>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CF2F9EEA-5582-804E-B028-7A6F6B41F77C}"/>
              </a:ext>
            </a:extLst>
          </p:cNvPr>
          <p:cNvSpPr>
            <a:spLocks noGrp="1"/>
          </p:cNvSpPr>
          <p:nvPr>
            <p:ph sz="half" idx="2"/>
          </p:nvPr>
        </p:nvSpPr>
        <p:spPr>
          <a:xfrm>
            <a:off x="6153608" y="1850263"/>
            <a:ext cx="5599041" cy="4086709"/>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6">
            <a:extLst>
              <a:ext uri="{FF2B5EF4-FFF2-40B4-BE49-F238E27FC236}">
                <a16:creationId xmlns:a16="http://schemas.microsoft.com/office/drawing/2014/main" id="{C781188B-B5D5-0F47-ACC9-D681E9F82C5A}"/>
              </a:ext>
            </a:extLst>
          </p:cNvPr>
          <p:cNvSpPr>
            <a:spLocks noGrp="1"/>
          </p:cNvSpPr>
          <p:nvPr>
            <p:ph type="sldNum" sz="quarter" idx="12"/>
          </p:nvPr>
        </p:nvSpPr>
        <p:spPr/>
        <p:txBody>
          <a:bodyPr/>
          <a:lstStyle/>
          <a:p>
            <a:fld id="{159016AB-4CB3-684D-AE2E-BFAB5150CDC2}" type="slidenum">
              <a:rPr lang="en-US" smtClean="0"/>
              <a:t>‹#›</a:t>
            </a:fld>
            <a:endParaRPr lang="en-US"/>
          </a:p>
        </p:txBody>
      </p:sp>
      <p:sp>
        <p:nvSpPr>
          <p:cNvPr id="8" name="Date Placeholder 3">
            <a:extLst>
              <a:ext uri="{FF2B5EF4-FFF2-40B4-BE49-F238E27FC236}">
                <a16:creationId xmlns:a16="http://schemas.microsoft.com/office/drawing/2014/main" id="{B5D75E71-5595-1545-97CB-910AB447A0A9}"/>
              </a:ext>
            </a:extLst>
          </p:cNvPr>
          <p:cNvSpPr>
            <a:spLocks noGrp="1"/>
          </p:cNvSpPr>
          <p:nvPr>
            <p:ph type="dt" sz="half" idx="13"/>
          </p:nvPr>
        </p:nvSpPr>
        <p:spPr>
          <a:xfrm>
            <a:off x="351185" y="6343098"/>
            <a:ext cx="3124199" cy="365125"/>
          </a:xfrm>
          <a:prstGeom prst="rect">
            <a:avLst/>
          </a:prstGeom>
        </p:spPr>
        <p:txBody>
          <a:bodyPr vert="horz" lIns="91440" tIns="45720" rIns="91440" bIns="45720" rtlCol="0" anchor="ctr"/>
          <a:lstStyle>
            <a:lvl1pPr algn="l">
              <a:defRPr sz="1400">
                <a:solidFill>
                  <a:schemeClr val="bg1"/>
                </a:solidFill>
                <a:latin typeface="Barlow Condensed Medium" pitchFamily="2" charset="77"/>
              </a:defRPr>
            </a:lvl1pPr>
          </a:lstStyle>
          <a:p>
            <a:r>
              <a:rPr lang="en-US"/>
              <a:t>WE20.SWE.ORG    #WE20</a:t>
            </a:r>
            <a:endParaRPr lang="en-US" dirty="0"/>
          </a:p>
        </p:txBody>
      </p:sp>
    </p:spTree>
    <p:extLst>
      <p:ext uri="{BB962C8B-B14F-4D97-AF65-F5344CB8AC3E}">
        <p14:creationId xmlns:p14="http://schemas.microsoft.com/office/powerpoint/2010/main" val="28414482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5FE957-5B60-844E-B1C3-F9CD39396602}"/>
              </a:ext>
            </a:extLst>
          </p:cNvPr>
          <p:cNvSpPr>
            <a:spLocks noGrp="1"/>
          </p:cNvSpPr>
          <p:nvPr>
            <p:ph type="title"/>
          </p:nvPr>
        </p:nvSpPr>
        <p:spPr>
          <a:xfrm>
            <a:off x="351184" y="1104277"/>
            <a:ext cx="11004203" cy="681797"/>
          </a:xfrm>
        </p:spPr>
        <p:txBody>
          <a:bodyPr/>
          <a:lstStyle>
            <a:lvl1pPr>
              <a:defRPr b="1" i="0">
                <a:latin typeface="Barlow Condensed SemiBold" pitchFamily="2" charset="77"/>
              </a:defRPr>
            </a:lvl1pPr>
          </a:lstStyle>
          <a:p>
            <a:r>
              <a:rPr lang="en-US" dirty="0"/>
              <a:t>Click to edit Master title style</a:t>
            </a:r>
          </a:p>
        </p:txBody>
      </p:sp>
      <p:sp>
        <p:nvSpPr>
          <p:cNvPr id="3" name="Text Placeholder 2">
            <a:extLst>
              <a:ext uri="{FF2B5EF4-FFF2-40B4-BE49-F238E27FC236}">
                <a16:creationId xmlns:a16="http://schemas.microsoft.com/office/drawing/2014/main" id="{54319FE3-867D-524F-A1B7-6EC1F7BA1BE8}"/>
              </a:ext>
            </a:extLst>
          </p:cNvPr>
          <p:cNvSpPr>
            <a:spLocks noGrp="1"/>
          </p:cNvSpPr>
          <p:nvPr>
            <p:ph type="body" idx="1"/>
          </p:nvPr>
        </p:nvSpPr>
        <p:spPr>
          <a:xfrm>
            <a:off x="351184" y="1786074"/>
            <a:ext cx="5646392" cy="917784"/>
          </a:xfrm>
        </p:spPr>
        <p:txBody>
          <a:bodyPr anchor="b">
            <a:normAutofit/>
          </a:bodyPr>
          <a:lstStyle>
            <a:lvl1pPr marL="0" indent="0">
              <a:buNone/>
              <a:defRPr sz="3200" b="1" i="0">
                <a:solidFill>
                  <a:srgbClr val="9D2235"/>
                </a:solidFill>
                <a:latin typeface="Barlow Condensed SemiBold" pitchFamily="2" charset="77"/>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CAC5A399-6B08-CE4A-8AF3-2ADB1677522D}"/>
              </a:ext>
            </a:extLst>
          </p:cNvPr>
          <p:cNvSpPr>
            <a:spLocks noGrp="1"/>
          </p:cNvSpPr>
          <p:nvPr>
            <p:ph sz="half" idx="2"/>
          </p:nvPr>
        </p:nvSpPr>
        <p:spPr>
          <a:xfrm>
            <a:off x="351184" y="2710877"/>
            <a:ext cx="5646392" cy="330561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E3530B8-DEF5-7F4C-9545-758F4CE61552}"/>
              </a:ext>
            </a:extLst>
          </p:cNvPr>
          <p:cNvSpPr>
            <a:spLocks noGrp="1"/>
          </p:cNvSpPr>
          <p:nvPr>
            <p:ph type="body" sz="quarter" idx="3"/>
          </p:nvPr>
        </p:nvSpPr>
        <p:spPr>
          <a:xfrm>
            <a:off x="6172199" y="1786074"/>
            <a:ext cx="5668615" cy="917784"/>
          </a:xfrm>
        </p:spPr>
        <p:txBody>
          <a:bodyPr anchor="b">
            <a:normAutofit/>
          </a:bodyPr>
          <a:lstStyle>
            <a:lvl1pPr marL="0" indent="0">
              <a:buNone/>
              <a:defRPr sz="3200" b="1" i="0">
                <a:solidFill>
                  <a:srgbClr val="9D2235"/>
                </a:solidFill>
                <a:latin typeface="Barlow Condensed SemiBold" pitchFamily="2" charset="77"/>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49106672-2863-9C46-859C-6D155B467FE5}"/>
              </a:ext>
            </a:extLst>
          </p:cNvPr>
          <p:cNvSpPr>
            <a:spLocks noGrp="1"/>
          </p:cNvSpPr>
          <p:nvPr>
            <p:ph sz="quarter" idx="4"/>
          </p:nvPr>
        </p:nvSpPr>
        <p:spPr>
          <a:xfrm>
            <a:off x="6172200" y="2697625"/>
            <a:ext cx="5668614" cy="330561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Slide Number Placeholder 8">
            <a:extLst>
              <a:ext uri="{FF2B5EF4-FFF2-40B4-BE49-F238E27FC236}">
                <a16:creationId xmlns:a16="http://schemas.microsoft.com/office/drawing/2014/main" id="{0A4971E1-600D-664D-82C1-7366700BE9BC}"/>
              </a:ext>
            </a:extLst>
          </p:cNvPr>
          <p:cNvSpPr>
            <a:spLocks noGrp="1"/>
          </p:cNvSpPr>
          <p:nvPr>
            <p:ph type="sldNum" sz="quarter" idx="12"/>
          </p:nvPr>
        </p:nvSpPr>
        <p:spPr/>
        <p:txBody>
          <a:bodyPr/>
          <a:lstStyle/>
          <a:p>
            <a:fld id="{159016AB-4CB3-684D-AE2E-BFAB5150CDC2}" type="slidenum">
              <a:rPr lang="en-US" smtClean="0"/>
              <a:t>‹#›</a:t>
            </a:fld>
            <a:endParaRPr lang="en-US"/>
          </a:p>
        </p:txBody>
      </p:sp>
      <p:sp>
        <p:nvSpPr>
          <p:cNvPr id="10" name="Date Placeholder 3">
            <a:extLst>
              <a:ext uri="{FF2B5EF4-FFF2-40B4-BE49-F238E27FC236}">
                <a16:creationId xmlns:a16="http://schemas.microsoft.com/office/drawing/2014/main" id="{9F500680-6E7B-B44C-9092-205B9E9012B1}"/>
              </a:ext>
            </a:extLst>
          </p:cNvPr>
          <p:cNvSpPr>
            <a:spLocks noGrp="1"/>
          </p:cNvSpPr>
          <p:nvPr>
            <p:ph type="dt" sz="half" idx="13"/>
          </p:nvPr>
        </p:nvSpPr>
        <p:spPr>
          <a:xfrm>
            <a:off x="351185" y="6343098"/>
            <a:ext cx="3124199" cy="365125"/>
          </a:xfrm>
          <a:prstGeom prst="rect">
            <a:avLst/>
          </a:prstGeom>
        </p:spPr>
        <p:txBody>
          <a:bodyPr vert="horz" lIns="91440" tIns="45720" rIns="91440" bIns="45720" rtlCol="0" anchor="ctr"/>
          <a:lstStyle>
            <a:lvl1pPr algn="l">
              <a:defRPr sz="1400">
                <a:solidFill>
                  <a:schemeClr val="bg1"/>
                </a:solidFill>
                <a:latin typeface="Barlow Condensed Medium" pitchFamily="2" charset="77"/>
              </a:defRPr>
            </a:lvl1pPr>
          </a:lstStyle>
          <a:p>
            <a:r>
              <a:rPr lang="en-US"/>
              <a:t>WE20.SWE.ORG    #WE20</a:t>
            </a:r>
            <a:endParaRPr lang="en-US" dirty="0"/>
          </a:p>
        </p:txBody>
      </p:sp>
    </p:spTree>
    <p:extLst>
      <p:ext uri="{BB962C8B-B14F-4D97-AF65-F5344CB8AC3E}">
        <p14:creationId xmlns:p14="http://schemas.microsoft.com/office/powerpoint/2010/main" val="28414544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24C40A-EC39-EA43-9C24-1D6055B1F8DB}"/>
              </a:ext>
            </a:extLst>
          </p:cNvPr>
          <p:cNvSpPr>
            <a:spLocks noGrp="1"/>
          </p:cNvSpPr>
          <p:nvPr>
            <p:ph type="title"/>
          </p:nvPr>
        </p:nvSpPr>
        <p:spPr>
          <a:xfrm>
            <a:off x="351185" y="1054239"/>
            <a:ext cx="11401464" cy="743488"/>
          </a:xfrm>
        </p:spPr>
        <p:txBody>
          <a:bodyPr/>
          <a:lstStyle/>
          <a:p>
            <a:r>
              <a:rPr lang="en-US"/>
              <a:t>Click to edit Master title style</a:t>
            </a:r>
          </a:p>
        </p:txBody>
      </p:sp>
      <p:sp>
        <p:nvSpPr>
          <p:cNvPr id="5" name="Slide Number Placeholder 4">
            <a:extLst>
              <a:ext uri="{FF2B5EF4-FFF2-40B4-BE49-F238E27FC236}">
                <a16:creationId xmlns:a16="http://schemas.microsoft.com/office/drawing/2014/main" id="{A661569D-DBA3-8D4B-A080-3850D5928C8A}"/>
              </a:ext>
            </a:extLst>
          </p:cNvPr>
          <p:cNvSpPr>
            <a:spLocks noGrp="1"/>
          </p:cNvSpPr>
          <p:nvPr>
            <p:ph type="sldNum" sz="quarter" idx="12"/>
          </p:nvPr>
        </p:nvSpPr>
        <p:spPr/>
        <p:txBody>
          <a:bodyPr/>
          <a:lstStyle/>
          <a:p>
            <a:fld id="{159016AB-4CB3-684D-AE2E-BFAB5150CDC2}" type="slidenum">
              <a:rPr lang="en-US" smtClean="0"/>
              <a:t>‹#›</a:t>
            </a:fld>
            <a:endParaRPr lang="en-US"/>
          </a:p>
        </p:txBody>
      </p:sp>
      <p:sp>
        <p:nvSpPr>
          <p:cNvPr id="6" name="Date Placeholder 3">
            <a:extLst>
              <a:ext uri="{FF2B5EF4-FFF2-40B4-BE49-F238E27FC236}">
                <a16:creationId xmlns:a16="http://schemas.microsoft.com/office/drawing/2014/main" id="{CECE939B-52A6-B84A-A120-7C0A2B0E8E67}"/>
              </a:ext>
            </a:extLst>
          </p:cNvPr>
          <p:cNvSpPr>
            <a:spLocks noGrp="1"/>
          </p:cNvSpPr>
          <p:nvPr>
            <p:ph type="dt" sz="half" idx="2"/>
          </p:nvPr>
        </p:nvSpPr>
        <p:spPr>
          <a:xfrm>
            <a:off x="351185" y="6343098"/>
            <a:ext cx="3124199" cy="365125"/>
          </a:xfrm>
          <a:prstGeom prst="rect">
            <a:avLst/>
          </a:prstGeom>
        </p:spPr>
        <p:txBody>
          <a:bodyPr vert="horz" lIns="91440" tIns="45720" rIns="91440" bIns="45720" rtlCol="0" anchor="ctr"/>
          <a:lstStyle>
            <a:lvl1pPr algn="l">
              <a:defRPr sz="1400">
                <a:solidFill>
                  <a:schemeClr val="bg1"/>
                </a:solidFill>
                <a:latin typeface="Barlow Condensed Medium" pitchFamily="2" charset="77"/>
              </a:defRPr>
            </a:lvl1pPr>
          </a:lstStyle>
          <a:p>
            <a:r>
              <a:rPr lang="en-US"/>
              <a:t>WE20.SWE.ORG    #WE20</a:t>
            </a:r>
            <a:endParaRPr lang="en-US" dirty="0"/>
          </a:p>
        </p:txBody>
      </p:sp>
    </p:spTree>
    <p:extLst>
      <p:ext uri="{BB962C8B-B14F-4D97-AF65-F5344CB8AC3E}">
        <p14:creationId xmlns:p14="http://schemas.microsoft.com/office/powerpoint/2010/main" val="29194550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60EECE0-0408-8446-A878-82DFFE37B0FA}"/>
              </a:ext>
            </a:extLst>
          </p:cNvPr>
          <p:cNvSpPr>
            <a:spLocks noGrp="1"/>
          </p:cNvSpPr>
          <p:nvPr>
            <p:ph type="sldNum" sz="quarter" idx="12"/>
          </p:nvPr>
        </p:nvSpPr>
        <p:spPr/>
        <p:txBody>
          <a:bodyPr/>
          <a:lstStyle/>
          <a:p>
            <a:fld id="{159016AB-4CB3-684D-AE2E-BFAB5150CDC2}" type="slidenum">
              <a:rPr lang="en-US" smtClean="0"/>
              <a:t>‹#›</a:t>
            </a:fld>
            <a:endParaRPr lang="en-US"/>
          </a:p>
        </p:txBody>
      </p:sp>
      <p:sp>
        <p:nvSpPr>
          <p:cNvPr id="5" name="Date Placeholder 3">
            <a:extLst>
              <a:ext uri="{FF2B5EF4-FFF2-40B4-BE49-F238E27FC236}">
                <a16:creationId xmlns:a16="http://schemas.microsoft.com/office/drawing/2014/main" id="{A70466E6-4ED6-BC4C-8340-AE22FEBCCEF5}"/>
              </a:ext>
            </a:extLst>
          </p:cNvPr>
          <p:cNvSpPr>
            <a:spLocks noGrp="1"/>
          </p:cNvSpPr>
          <p:nvPr>
            <p:ph type="dt" sz="half" idx="2"/>
          </p:nvPr>
        </p:nvSpPr>
        <p:spPr>
          <a:xfrm>
            <a:off x="351185" y="6343098"/>
            <a:ext cx="3124199" cy="365125"/>
          </a:xfrm>
          <a:prstGeom prst="rect">
            <a:avLst/>
          </a:prstGeom>
        </p:spPr>
        <p:txBody>
          <a:bodyPr vert="horz" lIns="91440" tIns="45720" rIns="91440" bIns="45720" rtlCol="0" anchor="ctr"/>
          <a:lstStyle>
            <a:lvl1pPr algn="l">
              <a:defRPr sz="1400">
                <a:solidFill>
                  <a:schemeClr val="bg1"/>
                </a:solidFill>
                <a:latin typeface="Barlow Condensed Medium" pitchFamily="2" charset="77"/>
              </a:defRPr>
            </a:lvl1pPr>
          </a:lstStyle>
          <a:p>
            <a:r>
              <a:rPr lang="en-US"/>
              <a:t>WE20.SWE.ORG    #WE20</a:t>
            </a:r>
            <a:endParaRPr lang="en-US" dirty="0"/>
          </a:p>
        </p:txBody>
      </p:sp>
    </p:spTree>
    <p:extLst>
      <p:ext uri="{BB962C8B-B14F-4D97-AF65-F5344CB8AC3E}">
        <p14:creationId xmlns:p14="http://schemas.microsoft.com/office/powerpoint/2010/main" val="23603465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2D6806-EE92-4245-920A-A7B63E0271E9}"/>
              </a:ext>
            </a:extLst>
          </p:cNvPr>
          <p:cNvSpPr>
            <a:spLocks noGrp="1"/>
          </p:cNvSpPr>
          <p:nvPr>
            <p:ph type="title"/>
          </p:nvPr>
        </p:nvSpPr>
        <p:spPr>
          <a:xfrm>
            <a:off x="351185" y="1246254"/>
            <a:ext cx="4393093" cy="4602093"/>
          </a:xfrm>
        </p:spPr>
        <p:txBody>
          <a:bodyPr anchor="ctr"/>
          <a:lstStyle>
            <a:lvl1pPr>
              <a:defRPr sz="4800"/>
            </a:lvl1pPr>
          </a:lstStyle>
          <a:p>
            <a:r>
              <a:rPr lang="en-US" dirty="0"/>
              <a:t>Click to edit Master title style</a:t>
            </a:r>
          </a:p>
        </p:txBody>
      </p:sp>
      <p:sp>
        <p:nvSpPr>
          <p:cNvPr id="3" name="Content Placeholder 2">
            <a:extLst>
              <a:ext uri="{FF2B5EF4-FFF2-40B4-BE49-F238E27FC236}">
                <a16:creationId xmlns:a16="http://schemas.microsoft.com/office/drawing/2014/main" id="{3324B1F2-7A36-ED46-A294-DE7F5CC9F27F}"/>
              </a:ext>
            </a:extLst>
          </p:cNvPr>
          <p:cNvSpPr>
            <a:spLocks noGrp="1"/>
          </p:cNvSpPr>
          <p:nvPr>
            <p:ph idx="1"/>
          </p:nvPr>
        </p:nvSpPr>
        <p:spPr>
          <a:xfrm>
            <a:off x="4916557" y="1258957"/>
            <a:ext cx="6930885" cy="460209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a:extLst>
              <a:ext uri="{FF2B5EF4-FFF2-40B4-BE49-F238E27FC236}">
                <a16:creationId xmlns:a16="http://schemas.microsoft.com/office/drawing/2014/main" id="{7277A79D-2134-7C4C-90A0-2C4AA43DB361}"/>
              </a:ext>
            </a:extLst>
          </p:cNvPr>
          <p:cNvSpPr>
            <a:spLocks noGrp="1"/>
          </p:cNvSpPr>
          <p:nvPr>
            <p:ph type="sldNum" sz="quarter" idx="12"/>
          </p:nvPr>
        </p:nvSpPr>
        <p:spPr/>
        <p:txBody>
          <a:bodyPr/>
          <a:lstStyle/>
          <a:p>
            <a:fld id="{159016AB-4CB3-684D-AE2E-BFAB5150CDC2}" type="slidenum">
              <a:rPr lang="en-US" smtClean="0"/>
              <a:t>‹#›</a:t>
            </a:fld>
            <a:endParaRPr lang="en-US"/>
          </a:p>
        </p:txBody>
      </p:sp>
      <p:sp>
        <p:nvSpPr>
          <p:cNvPr id="8" name="Date Placeholder 3">
            <a:extLst>
              <a:ext uri="{FF2B5EF4-FFF2-40B4-BE49-F238E27FC236}">
                <a16:creationId xmlns:a16="http://schemas.microsoft.com/office/drawing/2014/main" id="{4C816EE2-BC47-A04F-97DE-342D12F5E6D8}"/>
              </a:ext>
            </a:extLst>
          </p:cNvPr>
          <p:cNvSpPr>
            <a:spLocks noGrp="1"/>
          </p:cNvSpPr>
          <p:nvPr>
            <p:ph type="dt" sz="half" idx="13"/>
          </p:nvPr>
        </p:nvSpPr>
        <p:spPr>
          <a:xfrm>
            <a:off x="351185" y="6343098"/>
            <a:ext cx="3124199" cy="365125"/>
          </a:xfrm>
          <a:prstGeom prst="rect">
            <a:avLst/>
          </a:prstGeom>
        </p:spPr>
        <p:txBody>
          <a:bodyPr vert="horz" lIns="91440" tIns="45720" rIns="91440" bIns="45720" rtlCol="0" anchor="ctr"/>
          <a:lstStyle>
            <a:lvl1pPr algn="l">
              <a:defRPr sz="1400">
                <a:solidFill>
                  <a:schemeClr val="bg1"/>
                </a:solidFill>
                <a:latin typeface="Barlow Condensed Medium" pitchFamily="2" charset="77"/>
              </a:defRPr>
            </a:lvl1pPr>
          </a:lstStyle>
          <a:p>
            <a:r>
              <a:rPr lang="en-US"/>
              <a:t>WE20.SWE.ORG    #WE20</a:t>
            </a:r>
            <a:endParaRPr lang="en-US" dirty="0"/>
          </a:p>
        </p:txBody>
      </p:sp>
    </p:spTree>
    <p:extLst>
      <p:ext uri="{BB962C8B-B14F-4D97-AF65-F5344CB8AC3E}">
        <p14:creationId xmlns:p14="http://schemas.microsoft.com/office/powerpoint/2010/main" val="27403506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933957-F709-DA44-AF49-D364FCCACB8D}"/>
              </a:ext>
            </a:extLst>
          </p:cNvPr>
          <p:cNvSpPr>
            <a:spLocks noGrp="1"/>
          </p:cNvSpPr>
          <p:nvPr>
            <p:ph type="title"/>
          </p:nvPr>
        </p:nvSpPr>
        <p:spPr>
          <a:xfrm>
            <a:off x="351186" y="1094616"/>
            <a:ext cx="4420840" cy="2334384"/>
          </a:xfrm>
        </p:spPr>
        <p:txBody>
          <a:bodyPr anchor="b"/>
          <a:lstStyle>
            <a:lvl1pPr>
              <a:defRPr sz="3600"/>
            </a:lvl1pPr>
          </a:lstStyle>
          <a:p>
            <a:r>
              <a:rPr lang="en-US" dirty="0"/>
              <a:t>Click to edit Master title style</a:t>
            </a:r>
          </a:p>
        </p:txBody>
      </p:sp>
      <p:sp>
        <p:nvSpPr>
          <p:cNvPr id="3" name="Picture Placeholder 2">
            <a:extLst>
              <a:ext uri="{FF2B5EF4-FFF2-40B4-BE49-F238E27FC236}">
                <a16:creationId xmlns:a16="http://schemas.microsoft.com/office/drawing/2014/main" id="{75D9279F-5720-0945-A8E1-81466064E332}"/>
              </a:ext>
            </a:extLst>
          </p:cNvPr>
          <p:cNvSpPr>
            <a:spLocks noGrp="1"/>
          </p:cNvSpPr>
          <p:nvPr>
            <p:ph type="pic" idx="1"/>
          </p:nvPr>
        </p:nvSpPr>
        <p:spPr>
          <a:xfrm>
            <a:off x="4956313" y="1094616"/>
            <a:ext cx="6884501" cy="477437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89972BA-01AC-3747-B7B1-1B6D2E7E24DC}"/>
              </a:ext>
            </a:extLst>
          </p:cNvPr>
          <p:cNvSpPr>
            <a:spLocks noGrp="1"/>
          </p:cNvSpPr>
          <p:nvPr>
            <p:ph type="body" sz="half" idx="2"/>
          </p:nvPr>
        </p:nvSpPr>
        <p:spPr>
          <a:xfrm>
            <a:off x="351186" y="3429000"/>
            <a:ext cx="4420840" cy="2439988"/>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7" name="Slide Number Placeholder 6">
            <a:extLst>
              <a:ext uri="{FF2B5EF4-FFF2-40B4-BE49-F238E27FC236}">
                <a16:creationId xmlns:a16="http://schemas.microsoft.com/office/drawing/2014/main" id="{47D4E353-A051-BE4D-BF04-A406E9E6C826}"/>
              </a:ext>
            </a:extLst>
          </p:cNvPr>
          <p:cNvSpPr>
            <a:spLocks noGrp="1"/>
          </p:cNvSpPr>
          <p:nvPr>
            <p:ph type="sldNum" sz="quarter" idx="12"/>
          </p:nvPr>
        </p:nvSpPr>
        <p:spPr/>
        <p:txBody>
          <a:bodyPr/>
          <a:lstStyle/>
          <a:p>
            <a:fld id="{159016AB-4CB3-684D-AE2E-BFAB5150CDC2}" type="slidenum">
              <a:rPr lang="en-US" smtClean="0"/>
              <a:t>‹#›</a:t>
            </a:fld>
            <a:endParaRPr lang="en-US"/>
          </a:p>
        </p:txBody>
      </p:sp>
      <p:sp>
        <p:nvSpPr>
          <p:cNvPr id="8" name="Date Placeholder 3">
            <a:extLst>
              <a:ext uri="{FF2B5EF4-FFF2-40B4-BE49-F238E27FC236}">
                <a16:creationId xmlns:a16="http://schemas.microsoft.com/office/drawing/2014/main" id="{8BF101D2-C0E2-DB48-AA6E-0D356EC9C36C}"/>
              </a:ext>
            </a:extLst>
          </p:cNvPr>
          <p:cNvSpPr>
            <a:spLocks noGrp="1"/>
          </p:cNvSpPr>
          <p:nvPr>
            <p:ph type="dt" sz="half" idx="13"/>
          </p:nvPr>
        </p:nvSpPr>
        <p:spPr>
          <a:xfrm>
            <a:off x="351185" y="6343098"/>
            <a:ext cx="3124199" cy="365125"/>
          </a:xfrm>
          <a:prstGeom prst="rect">
            <a:avLst/>
          </a:prstGeom>
        </p:spPr>
        <p:txBody>
          <a:bodyPr vert="horz" lIns="91440" tIns="45720" rIns="91440" bIns="45720" rtlCol="0" anchor="ctr"/>
          <a:lstStyle>
            <a:lvl1pPr algn="l">
              <a:defRPr sz="1400">
                <a:solidFill>
                  <a:schemeClr val="bg1"/>
                </a:solidFill>
                <a:latin typeface="Barlow Condensed Medium" pitchFamily="2" charset="77"/>
              </a:defRPr>
            </a:lvl1pPr>
          </a:lstStyle>
          <a:p>
            <a:r>
              <a:rPr lang="en-US"/>
              <a:t>WE20.SWE.ORG    #WE20</a:t>
            </a:r>
            <a:endParaRPr lang="en-US" dirty="0"/>
          </a:p>
        </p:txBody>
      </p:sp>
    </p:spTree>
    <p:extLst>
      <p:ext uri="{BB962C8B-B14F-4D97-AF65-F5344CB8AC3E}">
        <p14:creationId xmlns:p14="http://schemas.microsoft.com/office/powerpoint/2010/main" val="7147531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3.emf"/><Relationship Id="rId18" Type="http://schemas.openxmlformats.org/officeDocument/2006/relationships/image" Target="../media/image8.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2.emf"/><Relationship Id="rId17" Type="http://schemas.openxmlformats.org/officeDocument/2006/relationships/image" Target="../media/image7.emf"/><Relationship Id="rId2" Type="http://schemas.openxmlformats.org/officeDocument/2006/relationships/slideLayout" Target="../slideLayouts/slideLayout2.xml"/><Relationship Id="rId16"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image" Target="../media/image5.tiff"/><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4.tif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descr="A picture containing screen, food&#10;&#10;Description automatically generated">
            <a:extLst>
              <a:ext uri="{FF2B5EF4-FFF2-40B4-BE49-F238E27FC236}">
                <a16:creationId xmlns:a16="http://schemas.microsoft.com/office/drawing/2014/main" id="{07C435E1-7E03-0542-92C0-0360ED908CBA}"/>
              </a:ext>
            </a:extLst>
          </p:cNvPr>
          <p:cNvPicPr>
            <a:picLocks noChangeAspect="1"/>
          </p:cNvPicPr>
          <p:nvPr userDrawn="1"/>
        </p:nvPicPr>
        <p:blipFill rotWithShape="1">
          <a:blip r:embed="rId11" cstate="print">
            <a:extLst>
              <a:ext uri="{28A0092B-C50C-407E-A947-70E740481C1C}">
                <a14:useLocalDpi xmlns:a14="http://schemas.microsoft.com/office/drawing/2010/main"/>
              </a:ext>
            </a:extLst>
          </a:blip>
          <a:srcRect/>
          <a:stretch/>
        </p:blipFill>
        <p:spPr>
          <a:xfrm>
            <a:off x="-1" y="6106193"/>
            <a:ext cx="12192001" cy="751807"/>
          </a:xfrm>
          <a:prstGeom prst="rect">
            <a:avLst/>
          </a:prstGeom>
        </p:spPr>
      </p:pic>
      <p:sp>
        <p:nvSpPr>
          <p:cNvPr id="2" name="Title Placeholder 1">
            <a:extLst>
              <a:ext uri="{FF2B5EF4-FFF2-40B4-BE49-F238E27FC236}">
                <a16:creationId xmlns:a16="http://schemas.microsoft.com/office/drawing/2014/main" id="{DF7FEDFC-BC42-824A-BF53-B061CFA2973D}"/>
              </a:ext>
            </a:extLst>
          </p:cNvPr>
          <p:cNvSpPr>
            <a:spLocks noGrp="1"/>
          </p:cNvSpPr>
          <p:nvPr>
            <p:ph type="title"/>
          </p:nvPr>
        </p:nvSpPr>
        <p:spPr>
          <a:xfrm>
            <a:off x="457201" y="1212792"/>
            <a:ext cx="11295448" cy="743488"/>
          </a:xfrm>
          <a:prstGeom prst="rect">
            <a:avLst/>
          </a:prstGeom>
        </p:spPr>
        <p:txBody>
          <a:bodyPr vert="horz" lIns="91440" tIns="45720" rIns="91440" bIns="45720" rtlCol="0" anchor="b">
            <a:noAutofit/>
          </a:bodyPr>
          <a:lstStyle/>
          <a:p>
            <a:r>
              <a:rPr lang="en-US" dirty="0"/>
              <a:t>Click to edit Master title style</a:t>
            </a:r>
          </a:p>
        </p:txBody>
      </p:sp>
      <p:sp>
        <p:nvSpPr>
          <p:cNvPr id="3" name="Text Placeholder 2">
            <a:extLst>
              <a:ext uri="{FF2B5EF4-FFF2-40B4-BE49-F238E27FC236}">
                <a16:creationId xmlns:a16="http://schemas.microsoft.com/office/drawing/2014/main" id="{A3AA36C2-F595-3A4D-AC4A-E34B80E74FAB}"/>
              </a:ext>
            </a:extLst>
          </p:cNvPr>
          <p:cNvSpPr>
            <a:spLocks noGrp="1"/>
          </p:cNvSpPr>
          <p:nvPr>
            <p:ph type="body" idx="1"/>
          </p:nvPr>
        </p:nvSpPr>
        <p:spPr>
          <a:xfrm>
            <a:off x="457201" y="2058824"/>
            <a:ext cx="11295448" cy="398320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40F0A28F-BCD9-574F-9270-6A29B98BA279}"/>
              </a:ext>
            </a:extLst>
          </p:cNvPr>
          <p:cNvSpPr>
            <a:spLocks noGrp="1"/>
          </p:cNvSpPr>
          <p:nvPr>
            <p:ph type="dt" sz="half" idx="2"/>
          </p:nvPr>
        </p:nvSpPr>
        <p:spPr>
          <a:xfrm>
            <a:off x="351185" y="6343098"/>
            <a:ext cx="3124199" cy="365125"/>
          </a:xfrm>
          <a:prstGeom prst="rect">
            <a:avLst/>
          </a:prstGeom>
        </p:spPr>
        <p:txBody>
          <a:bodyPr vert="horz" lIns="91440" tIns="45720" rIns="91440" bIns="45720" rtlCol="0" anchor="ctr"/>
          <a:lstStyle>
            <a:lvl1pPr algn="l">
              <a:defRPr sz="1400">
                <a:solidFill>
                  <a:schemeClr val="bg1"/>
                </a:solidFill>
                <a:latin typeface="Barlow Condensed Medium" pitchFamily="2" charset="77"/>
              </a:defRPr>
            </a:lvl1pPr>
          </a:lstStyle>
          <a:p>
            <a:r>
              <a:rPr lang="en-US"/>
              <a:t>WE20.SWE.ORG    #WE20</a:t>
            </a:r>
            <a:endParaRPr lang="en-US" dirty="0"/>
          </a:p>
        </p:txBody>
      </p:sp>
      <p:sp>
        <p:nvSpPr>
          <p:cNvPr id="6" name="Slide Number Placeholder 5">
            <a:extLst>
              <a:ext uri="{FF2B5EF4-FFF2-40B4-BE49-F238E27FC236}">
                <a16:creationId xmlns:a16="http://schemas.microsoft.com/office/drawing/2014/main" id="{5B49D5E6-AE42-1849-A731-46C83E51DEF8}"/>
              </a:ext>
            </a:extLst>
          </p:cNvPr>
          <p:cNvSpPr>
            <a:spLocks noGrp="1"/>
          </p:cNvSpPr>
          <p:nvPr>
            <p:ph type="sldNum" sz="quarter" idx="4"/>
          </p:nvPr>
        </p:nvSpPr>
        <p:spPr>
          <a:xfrm>
            <a:off x="3867665" y="6329846"/>
            <a:ext cx="5078627" cy="365125"/>
          </a:xfrm>
          <a:prstGeom prst="rect">
            <a:avLst/>
          </a:prstGeom>
        </p:spPr>
        <p:txBody>
          <a:bodyPr vert="horz" lIns="91440" tIns="45720" rIns="91440" bIns="45720" rtlCol="0" anchor="ctr"/>
          <a:lstStyle>
            <a:lvl1pPr algn="ctr">
              <a:defRPr sz="1200">
                <a:solidFill>
                  <a:schemeClr val="bg1"/>
                </a:solidFill>
                <a:latin typeface="Barlow Condensed Medium" pitchFamily="2" charset="77"/>
              </a:defRPr>
            </a:lvl1pPr>
          </a:lstStyle>
          <a:p>
            <a:fld id="{159016AB-4CB3-684D-AE2E-BFAB5150CDC2}" type="slidenum">
              <a:rPr lang="en-US" smtClean="0"/>
              <a:pPr/>
              <a:t>‹#›</a:t>
            </a:fld>
            <a:endParaRPr lang="en-US" dirty="0"/>
          </a:p>
        </p:txBody>
      </p:sp>
      <p:pic>
        <p:nvPicPr>
          <p:cNvPr id="12" name="Picture 11">
            <a:extLst>
              <a:ext uri="{FF2B5EF4-FFF2-40B4-BE49-F238E27FC236}">
                <a16:creationId xmlns:a16="http://schemas.microsoft.com/office/drawing/2014/main" id="{E8D2C3DA-04DE-1D4E-8928-4BDF18E475A4}"/>
              </a:ext>
            </a:extLst>
          </p:cNvPr>
          <p:cNvPicPr>
            <a:picLocks noChangeAspect="1"/>
          </p:cNvPicPr>
          <p:nvPr userDrawn="1"/>
        </p:nvPicPr>
        <p:blipFill rotWithShape="1">
          <a:blip r:embed="rId12" cstate="print">
            <a:extLst>
              <a:ext uri="{28A0092B-C50C-407E-A947-70E740481C1C}">
                <a14:useLocalDpi xmlns:a14="http://schemas.microsoft.com/office/drawing/2010/main"/>
              </a:ext>
            </a:extLst>
          </a:blip>
          <a:srcRect b="16998"/>
          <a:stretch/>
        </p:blipFill>
        <p:spPr>
          <a:xfrm>
            <a:off x="10741645" y="6256166"/>
            <a:ext cx="1011004" cy="420859"/>
          </a:xfrm>
          <a:prstGeom prst="rect">
            <a:avLst/>
          </a:prstGeom>
        </p:spPr>
      </p:pic>
      <p:pic>
        <p:nvPicPr>
          <p:cNvPr id="14" name="Picture 13">
            <a:extLst>
              <a:ext uri="{FF2B5EF4-FFF2-40B4-BE49-F238E27FC236}">
                <a16:creationId xmlns:a16="http://schemas.microsoft.com/office/drawing/2014/main" id="{4773D6F2-D2C9-2444-A5E7-A1D2FB48F6DE}"/>
              </a:ext>
            </a:extLst>
          </p:cNvPr>
          <p:cNvPicPr>
            <a:picLocks noChangeAspect="1"/>
          </p:cNvPicPr>
          <p:nvPr userDrawn="1"/>
        </p:nvPicPr>
        <p:blipFill rotWithShape="1">
          <a:blip r:embed="rId13" cstate="print">
            <a:extLst>
              <a:ext uri="{28A0092B-C50C-407E-A947-70E740481C1C}">
                <a14:useLocalDpi xmlns:a14="http://schemas.microsoft.com/office/drawing/2010/main"/>
              </a:ext>
            </a:extLst>
          </a:blip>
          <a:srcRect l="47357" t="47207" r="41451" b="38919"/>
          <a:stretch/>
        </p:blipFill>
        <p:spPr>
          <a:xfrm flipH="1">
            <a:off x="1407858" y="6466923"/>
            <a:ext cx="86497" cy="138756"/>
          </a:xfrm>
          <a:prstGeom prst="rect">
            <a:avLst/>
          </a:prstGeom>
        </p:spPr>
      </p:pic>
      <p:pic>
        <p:nvPicPr>
          <p:cNvPr id="16" name="Picture 15" descr="A picture containing dark, computer, looking, front&#10;&#10;Description automatically generated">
            <a:extLst>
              <a:ext uri="{FF2B5EF4-FFF2-40B4-BE49-F238E27FC236}">
                <a16:creationId xmlns:a16="http://schemas.microsoft.com/office/drawing/2014/main" id="{D7A35ED3-3AD1-4D43-B238-FB0DF9EA1110}"/>
              </a:ext>
            </a:extLst>
          </p:cNvPr>
          <p:cNvPicPr>
            <a:picLocks noChangeAspect="1"/>
          </p:cNvPicPr>
          <p:nvPr userDrawn="1"/>
        </p:nvPicPr>
        <p:blipFill>
          <a:blip r:embed="rId14" cstate="print">
            <a:alphaModFix amt="50000"/>
            <a:extLst>
              <a:ext uri="{28A0092B-C50C-407E-A947-70E740481C1C}">
                <a14:useLocalDpi xmlns:a14="http://schemas.microsoft.com/office/drawing/2010/main"/>
              </a:ext>
            </a:extLst>
          </a:blip>
          <a:stretch>
            <a:fillRect/>
          </a:stretch>
        </p:blipFill>
        <p:spPr>
          <a:xfrm>
            <a:off x="9651434" y="-1132602"/>
            <a:ext cx="3191426" cy="3191426"/>
          </a:xfrm>
          <a:prstGeom prst="rect">
            <a:avLst/>
          </a:prstGeom>
        </p:spPr>
      </p:pic>
      <p:pic>
        <p:nvPicPr>
          <p:cNvPr id="18" name="Picture 17">
            <a:extLst>
              <a:ext uri="{FF2B5EF4-FFF2-40B4-BE49-F238E27FC236}">
                <a16:creationId xmlns:a16="http://schemas.microsoft.com/office/drawing/2014/main" id="{E90B7691-A436-8B44-A52B-6A1AFC8B6F73}"/>
              </a:ext>
            </a:extLst>
          </p:cNvPr>
          <p:cNvPicPr>
            <a:picLocks noChangeAspect="1"/>
          </p:cNvPicPr>
          <p:nvPr userDrawn="1"/>
        </p:nvPicPr>
        <p:blipFill rotWithShape="1">
          <a:blip r:embed="rId15" cstate="print">
            <a:extLst>
              <a:ext uri="{28A0092B-C50C-407E-A947-70E740481C1C}">
                <a14:useLocalDpi xmlns:a14="http://schemas.microsoft.com/office/drawing/2010/main"/>
              </a:ext>
            </a:extLst>
          </a:blip>
          <a:srcRect/>
          <a:stretch/>
        </p:blipFill>
        <p:spPr>
          <a:xfrm>
            <a:off x="10031896" y="0"/>
            <a:ext cx="2188342" cy="1509713"/>
          </a:xfrm>
          <a:prstGeom prst="rect">
            <a:avLst/>
          </a:prstGeom>
        </p:spPr>
      </p:pic>
      <p:pic>
        <p:nvPicPr>
          <p:cNvPr id="15" name="Picture 14" descr="A picture containing plate&#10;&#10;Description automatically generated">
            <a:extLst>
              <a:ext uri="{FF2B5EF4-FFF2-40B4-BE49-F238E27FC236}">
                <a16:creationId xmlns:a16="http://schemas.microsoft.com/office/drawing/2014/main" id="{B02133EA-600A-8443-8E41-B1F5665199F1}"/>
              </a:ext>
            </a:extLst>
          </p:cNvPr>
          <p:cNvPicPr>
            <a:picLocks noChangeAspect="1"/>
          </p:cNvPicPr>
          <p:nvPr userDrawn="1"/>
        </p:nvPicPr>
        <p:blipFill>
          <a:blip r:embed="rId16" cstate="print">
            <a:extLst>
              <a:ext uri="{28A0092B-C50C-407E-A947-70E740481C1C}">
                <a14:useLocalDpi xmlns:a14="http://schemas.microsoft.com/office/drawing/2010/main"/>
              </a:ext>
            </a:extLst>
          </a:blip>
          <a:stretch>
            <a:fillRect/>
          </a:stretch>
        </p:blipFill>
        <p:spPr>
          <a:xfrm>
            <a:off x="10204037" y="364697"/>
            <a:ext cx="1365621" cy="620263"/>
          </a:xfrm>
          <a:prstGeom prst="rect">
            <a:avLst/>
          </a:prstGeom>
        </p:spPr>
      </p:pic>
      <p:pic>
        <p:nvPicPr>
          <p:cNvPr id="21" name="Picture 20">
            <a:extLst>
              <a:ext uri="{FF2B5EF4-FFF2-40B4-BE49-F238E27FC236}">
                <a16:creationId xmlns:a16="http://schemas.microsoft.com/office/drawing/2014/main" id="{E290C57E-8448-AF4C-9083-A564A4B30066}"/>
              </a:ext>
            </a:extLst>
          </p:cNvPr>
          <p:cNvPicPr>
            <a:picLocks noChangeAspect="1"/>
          </p:cNvPicPr>
          <p:nvPr userDrawn="1"/>
        </p:nvPicPr>
        <p:blipFill>
          <a:blip r:embed="rId17" cstate="print">
            <a:extLst>
              <a:ext uri="{28A0092B-C50C-407E-A947-70E740481C1C}">
                <a14:useLocalDpi xmlns:a14="http://schemas.microsoft.com/office/drawing/2010/main"/>
              </a:ext>
            </a:extLst>
          </a:blip>
          <a:stretch>
            <a:fillRect/>
          </a:stretch>
        </p:blipFill>
        <p:spPr>
          <a:xfrm>
            <a:off x="462404" y="262582"/>
            <a:ext cx="2017410" cy="700288"/>
          </a:xfrm>
          <a:prstGeom prst="rect">
            <a:avLst/>
          </a:prstGeom>
        </p:spPr>
      </p:pic>
    </p:spTree>
    <p:extLst>
      <p:ext uri="{BB962C8B-B14F-4D97-AF65-F5344CB8AC3E}">
        <p14:creationId xmlns:p14="http://schemas.microsoft.com/office/powerpoint/2010/main" val="995273766"/>
      </p:ext>
    </p:extLst>
  </p:cSld>
  <p:clrMap bg1="lt1" tx1="dk1" bg2="lt2" tx2="dk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Lst>
  <p:hf hdr="0" ftr="0"/>
  <p:txStyles>
    <p:titleStyle>
      <a:lvl1pPr algn="l" defTabSz="914400" rtl="0" eaLnBrk="1" latinLnBrk="0" hangingPunct="1">
        <a:lnSpc>
          <a:spcPct val="90000"/>
        </a:lnSpc>
        <a:spcBef>
          <a:spcPct val="0"/>
        </a:spcBef>
        <a:buNone/>
        <a:defRPr sz="4000" b="1" i="0" kern="1200">
          <a:solidFill>
            <a:srgbClr val="007041"/>
          </a:solidFill>
          <a:latin typeface="Barlow Condensed SemiBold" pitchFamily="2" charset="77"/>
          <a:ea typeface="+mj-ea"/>
          <a:cs typeface="+mj-cs"/>
        </a:defRPr>
      </a:lvl1pPr>
    </p:titleStyle>
    <p:bodyStyle>
      <a:lvl1pPr marL="228600" indent="-228600" algn="l" defTabSz="914400" rtl="0" eaLnBrk="1" latinLnBrk="0" hangingPunct="1">
        <a:lnSpc>
          <a:spcPct val="90000"/>
        </a:lnSpc>
        <a:spcBef>
          <a:spcPts val="1000"/>
        </a:spcBef>
        <a:buClr>
          <a:srgbClr val="F2A900"/>
        </a:buClr>
        <a:buFontTx/>
        <a:buBlip>
          <a:blip r:embed="rId18"/>
        </a:buBlip>
        <a:defRPr sz="2800" b="0" i="0" kern="1200">
          <a:solidFill>
            <a:schemeClr val="tx1"/>
          </a:solidFill>
          <a:latin typeface="Barlow Condensed Light" pitchFamily="2" charset="77"/>
          <a:ea typeface="+mn-ea"/>
          <a:cs typeface="+mn-cs"/>
        </a:defRPr>
      </a:lvl1pPr>
      <a:lvl2pPr marL="685800" indent="-228600" algn="l" defTabSz="914400" rtl="0" eaLnBrk="1" latinLnBrk="0" hangingPunct="1">
        <a:lnSpc>
          <a:spcPct val="90000"/>
        </a:lnSpc>
        <a:spcBef>
          <a:spcPts val="500"/>
        </a:spcBef>
        <a:buFontTx/>
        <a:buBlip>
          <a:blip r:embed="rId18"/>
        </a:buBlip>
        <a:defRPr sz="2400" b="0" i="0" kern="1200">
          <a:solidFill>
            <a:schemeClr val="tx1"/>
          </a:solidFill>
          <a:latin typeface="Barlow Condensed Light" pitchFamily="2" charset="77"/>
          <a:ea typeface="+mn-ea"/>
          <a:cs typeface="+mn-cs"/>
        </a:defRPr>
      </a:lvl2pPr>
      <a:lvl3pPr marL="1143000" indent="-228600" algn="l" defTabSz="914400" rtl="0" eaLnBrk="1" latinLnBrk="0" hangingPunct="1">
        <a:lnSpc>
          <a:spcPct val="90000"/>
        </a:lnSpc>
        <a:spcBef>
          <a:spcPts val="500"/>
        </a:spcBef>
        <a:buFontTx/>
        <a:buBlip>
          <a:blip r:embed="rId18"/>
        </a:buBlip>
        <a:defRPr sz="2000" b="0" i="0" kern="1200">
          <a:solidFill>
            <a:schemeClr val="tx1"/>
          </a:solidFill>
          <a:latin typeface="Barlow Condensed Light" pitchFamily="2" charset="77"/>
          <a:ea typeface="+mn-ea"/>
          <a:cs typeface="+mn-cs"/>
        </a:defRPr>
      </a:lvl3pPr>
      <a:lvl4pPr marL="1600200" indent="-228600" algn="l" defTabSz="914400" rtl="0" eaLnBrk="1" latinLnBrk="0" hangingPunct="1">
        <a:lnSpc>
          <a:spcPct val="90000"/>
        </a:lnSpc>
        <a:spcBef>
          <a:spcPts val="500"/>
        </a:spcBef>
        <a:buFontTx/>
        <a:buBlip>
          <a:blip r:embed="rId18"/>
        </a:buBlip>
        <a:defRPr sz="1800" b="0" i="0" kern="1200">
          <a:solidFill>
            <a:schemeClr val="tx1"/>
          </a:solidFill>
          <a:latin typeface="Barlow Condensed Light" pitchFamily="2" charset="77"/>
          <a:ea typeface="+mn-ea"/>
          <a:cs typeface="+mn-cs"/>
        </a:defRPr>
      </a:lvl4pPr>
      <a:lvl5pPr marL="2057400" indent="-228600" algn="l" defTabSz="914400" rtl="0" eaLnBrk="1" latinLnBrk="0" hangingPunct="1">
        <a:lnSpc>
          <a:spcPct val="90000"/>
        </a:lnSpc>
        <a:spcBef>
          <a:spcPts val="500"/>
        </a:spcBef>
        <a:buFontTx/>
        <a:buBlip>
          <a:blip r:embed="rId18"/>
        </a:buBlip>
        <a:defRPr sz="1800" b="0" i="0" kern="1200">
          <a:solidFill>
            <a:schemeClr val="tx1"/>
          </a:solidFill>
          <a:latin typeface="Barlow Condensed Light" pitchFamily="2"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noproscenium.com/nyc-ghost-town-on-the-oregon-trail-663e343e49de" TargetMode="External"/><Relationship Id="rId2" Type="http://schemas.openxmlformats.org/officeDocument/2006/relationships/hyperlink" Target="https://en.wikipedia.org/wiki/The_Oregon_Trail_(series)" TargetMode="External"/><Relationship Id="rId1" Type="http://schemas.openxmlformats.org/officeDocument/2006/relationships/slideLayout" Target="../slideLayouts/slideLayout4.xml"/><Relationship Id="rId4" Type="http://schemas.openxmlformats.org/officeDocument/2006/relationships/image" Target="../media/image19.jpeg"/></Relationships>
</file>

<file path=ppt/slides/_rels/slide16.xml.rels><?xml version="1.0" encoding="UTF-8" standalone="yes"?>
<Relationships xmlns="http://schemas.openxmlformats.org/package/2006/relationships"><Relationship Id="rId2" Type="http://schemas.openxmlformats.org/officeDocument/2006/relationships/hyperlink" Target="https://www.ieee.org/about/corporate/governance/p7-8.html"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5.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hyperlink" Target="https://foundation.mozilla.org/en/initiatives/responsible-cs/"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gif"/><Relationship Id="rId4" Type="http://schemas.openxmlformats.org/officeDocument/2006/relationships/image" Target="../media/image14.jpeg"/></Relationships>
</file>

<file path=ppt/slides/_rels/slide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jpeg"/><Relationship Id="rId1" Type="http://schemas.openxmlformats.org/officeDocument/2006/relationships/slideLayout" Target="../slideLayouts/slideLayout2.xml"/><Relationship Id="rId4" Type="http://schemas.openxmlformats.org/officeDocument/2006/relationships/hyperlink" Target="https://foundation.mozilla.org/en/initiatives/responsible-cs/"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C82340-527B-9941-BECC-66FBCF630598}"/>
              </a:ext>
            </a:extLst>
          </p:cNvPr>
          <p:cNvSpPr>
            <a:spLocks noGrp="1"/>
          </p:cNvSpPr>
          <p:nvPr>
            <p:ph type="ctrTitle"/>
          </p:nvPr>
        </p:nvSpPr>
        <p:spPr>
          <a:xfrm>
            <a:off x="351183" y="163030"/>
            <a:ext cx="7220391" cy="1665770"/>
          </a:xfrm>
        </p:spPr>
        <p:txBody>
          <a:bodyPr/>
          <a:lstStyle/>
          <a:p>
            <a:r>
              <a:rPr lang="en-US" dirty="0"/>
              <a:t>No Longer an Afterthought,</a:t>
            </a:r>
            <a:br>
              <a:rPr lang="en-US" dirty="0"/>
            </a:br>
            <a:r>
              <a:rPr lang="en-US" dirty="0"/>
              <a:t>Infusing Ethics Synergistically Into Courses</a:t>
            </a:r>
          </a:p>
        </p:txBody>
      </p:sp>
      <p:sp>
        <p:nvSpPr>
          <p:cNvPr id="3" name="Slide Number Placeholder 2">
            <a:extLst>
              <a:ext uri="{FF2B5EF4-FFF2-40B4-BE49-F238E27FC236}">
                <a16:creationId xmlns:a16="http://schemas.microsoft.com/office/drawing/2014/main" id="{D04BDF13-4A3C-E44D-B0D0-FC4F7F0A855C}"/>
              </a:ext>
            </a:extLst>
          </p:cNvPr>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159016AB-4CB3-684D-AE2E-BFAB5150CDC2}" type="slidenum">
              <a:rPr kumimoji="0" lang="en-US" sz="1200" b="0" i="0" u="none" strike="noStrike" kern="1200" cap="none" spc="0" normalizeH="0" baseline="0" noProof="0" smtClean="0">
                <a:ln>
                  <a:noFill/>
                </a:ln>
                <a:solidFill>
                  <a:prstClr val="white"/>
                </a:solidFill>
                <a:effectLst/>
                <a:uLnTx/>
                <a:uFillTx/>
                <a:latin typeface="Barlow Condensed Medium" pitchFamily="2" charset="77"/>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white"/>
              </a:solidFill>
              <a:effectLst/>
              <a:uLnTx/>
              <a:uFillTx/>
              <a:latin typeface="Barlow Condensed Medium" pitchFamily="2" charset="77"/>
              <a:ea typeface="+mn-ea"/>
              <a:cs typeface="+mn-cs"/>
            </a:endParaRPr>
          </a:p>
        </p:txBody>
      </p:sp>
      <p:sp>
        <p:nvSpPr>
          <p:cNvPr id="4" name="Date Placeholder 3">
            <a:extLst>
              <a:ext uri="{FF2B5EF4-FFF2-40B4-BE49-F238E27FC236}">
                <a16:creationId xmlns:a16="http://schemas.microsoft.com/office/drawing/2014/main" id="{4AD1F3B6-5B5C-B84E-82F2-9D717885CFFA}"/>
              </a:ext>
            </a:extLst>
          </p:cNvPr>
          <p:cNvSpPr>
            <a:spLocks noGrp="1"/>
          </p:cNvSpPr>
          <p:nvPr>
            <p:ph type="dt" sz="half" idx="2"/>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white"/>
                </a:solidFill>
                <a:effectLst/>
                <a:uLnTx/>
                <a:uFillTx/>
                <a:latin typeface="Barlow Condensed Medium" pitchFamily="2" charset="77"/>
                <a:ea typeface="+mn-ea"/>
                <a:cs typeface="+mn-cs"/>
              </a:rPr>
              <a:t>WE20.SWE.ORG    #WE20</a:t>
            </a:r>
            <a:endParaRPr kumimoji="0" lang="en-US" sz="1400" b="0" i="0" u="none" strike="noStrike" kern="1200" cap="none" spc="0" normalizeH="0" baseline="0" noProof="0" dirty="0">
              <a:ln>
                <a:noFill/>
              </a:ln>
              <a:solidFill>
                <a:prstClr val="white"/>
              </a:solidFill>
              <a:effectLst/>
              <a:uLnTx/>
              <a:uFillTx/>
              <a:latin typeface="Barlow Condensed Medium" pitchFamily="2" charset="77"/>
              <a:ea typeface="+mn-ea"/>
              <a:cs typeface="+mn-cs"/>
            </a:endParaRPr>
          </a:p>
        </p:txBody>
      </p:sp>
    </p:spTree>
    <p:extLst>
      <p:ext uri="{BB962C8B-B14F-4D97-AF65-F5344CB8AC3E}">
        <p14:creationId xmlns:p14="http://schemas.microsoft.com/office/powerpoint/2010/main" val="21345768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D97B922-B9F5-E54D-B6D2-3ACE85D84466}"/>
              </a:ext>
            </a:extLst>
          </p:cNvPr>
          <p:cNvSpPr>
            <a:spLocks noGrp="1"/>
          </p:cNvSpPr>
          <p:nvPr>
            <p:ph type="sldNum" sz="quarter" idx="12"/>
          </p:nvPr>
        </p:nvSpPr>
        <p:spPr/>
        <p:txBody>
          <a:bodyPr/>
          <a:lstStyle/>
          <a:p>
            <a:fld id="{159016AB-4CB3-684D-AE2E-BFAB5150CDC2}" type="slidenum">
              <a:rPr lang="en-US" smtClean="0"/>
              <a:t>10</a:t>
            </a:fld>
            <a:endParaRPr lang="en-US"/>
          </a:p>
        </p:txBody>
      </p:sp>
      <p:sp>
        <p:nvSpPr>
          <p:cNvPr id="4" name="Date Placeholder 3">
            <a:extLst>
              <a:ext uri="{FF2B5EF4-FFF2-40B4-BE49-F238E27FC236}">
                <a16:creationId xmlns:a16="http://schemas.microsoft.com/office/drawing/2014/main" id="{05E8A193-72A6-0B40-A7AB-2DED190DA796}"/>
              </a:ext>
            </a:extLst>
          </p:cNvPr>
          <p:cNvSpPr>
            <a:spLocks noGrp="1"/>
          </p:cNvSpPr>
          <p:nvPr>
            <p:ph type="dt" sz="half" idx="2"/>
          </p:nvPr>
        </p:nvSpPr>
        <p:spPr/>
        <p:txBody>
          <a:bodyPr/>
          <a:lstStyle/>
          <a:p>
            <a:r>
              <a:rPr lang="en-US"/>
              <a:t>WE20.SWE.ORG    #WE20</a:t>
            </a:r>
            <a:endParaRPr lang="en-US" dirty="0"/>
          </a:p>
        </p:txBody>
      </p:sp>
      <p:sp>
        <p:nvSpPr>
          <p:cNvPr id="2" name="Title 1">
            <a:extLst>
              <a:ext uri="{FF2B5EF4-FFF2-40B4-BE49-F238E27FC236}">
                <a16:creationId xmlns:a16="http://schemas.microsoft.com/office/drawing/2014/main" id="{B7DD3640-E7B7-C64F-A671-7546DD945684}"/>
              </a:ext>
            </a:extLst>
          </p:cNvPr>
          <p:cNvSpPr>
            <a:spLocks noGrp="1"/>
          </p:cNvSpPr>
          <p:nvPr>
            <p:ph type="title"/>
          </p:nvPr>
        </p:nvSpPr>
        <p:spPr>
          <a:xfrm>
            <a:off x="351185" y="149776"/>
            <a:ext cx="6569732" cy="2606676"/>
          </a:xfrm>
        </p:spPr>
        <p:txBody>
          <a:bodyPr/>
          <a:lstStyle/>
          <a:p>
            <a:r>
              <a:rPr lang="en-US" dirty="0"/>
              <a:t>Then the Ethics Component</a:t>
            </a:r>
          </a:p>
        </p:txBody>
      </p:sp>
    </p:spTree>
    <p:extLst>
      <p:ext uri="{BB962C8B-B14F-4D97-AF65-F5344CB8AC3E}">
        <p14:creationId xmlns:p14="http://schemas.microsoft.com/office/powerpoint/2010/main" val="27788378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DA5969-B990-4C1E-BDA0-DBE2BB85D9CC}"/>
              </a:ext>
            </a:extLst>
          </p:cNvPr>
          <p:cNvSpPr>
            <a:spLocks noGrp="1"/>
          </p:cNvSpPr>
          <p:nvPr>
            <p:ph type="title"/>
          </p:nvPr>
        </p:nvSpPr>
        <p:spPr/>
        <p:txBody>
          <a:bodyPr/>
          <a:lstStyle/>
          <a:p>
            <a:r>
              <a:rPr lang="en-US" dirty="0"/>
              <a:t>Approach for Integrating Ethics </a:t>
            </a:r>
          </a:p>
        </p:txBody>
      </p:sp>
      <p:sp>
        <p:nvSpPr>
          <p:cNvPr id="3" name="Content Placeholder 2">
            <a:extLst>
              <a:ext uri="{FF2B5EF4-FFF2-40B4-BE49-F238E27FC236}">
                <a16:creationId xmlns:a16="http://schemas.microsoft.com/office/drawing/2014/main" id="{D5C876E8-E5CD-4427-83F6-F13E21E88EC8}"/>
              </a:ext>
            </a:extLst>
          </p:cNvPr>
          <p:cNvSpPr>
            <a:spLocks noGrp="1"/>
          </p:cNvSpPr>
          <p:nvPr>
            <p:ph idx="1"/>
          </p:nvPr>
        </p:nvSpPr>
        <p:spPr/>
        <p:txBody>
          <a:bodyPr/>
          <a:lstStyle/>
          <a:p>
            <a:pPr marL="514350" indent="-514350">
              <a:buFont typeface="+mj-lt"/>
              <a:buAutoNum type="arabicPeriod"/>
            </a:pPr>
            <a:r>
              <a:rPr lang="en-US" dirty="0"/>
              <a:t>Identify a code of ethics</a:t>
            </a:r>
          </a:p>
          <a:p>
            <a:pPr marL="914400" lvl="1" indent="-457200">
              <a:buFont typeface="+mj-lt"/>
              <a:buAutoNum type="arabicPeriod"/>
            </a:pPr>
            <a:r>
              <a:rPr lang="en-US" dirty="0"/>
              <a:t>Most professional societies have codes of ethics</a:t>
            </a:r>
          </a:p>
          <a:p>
            <a:pPr marL="914400" lvl="1" indent="-457200">
              <a:buFont typeface="+mj-lt"/>
              <a:buAutoNum type="arabicPeriod"/>
            </a:pPr>
            <a:r>
              <a:rPr lang="en-US" dirty="0"/>
              <a:t>Choose one that relates to the discipline of the course</a:t>
            </a:r>
          </a:p>
          <a:p>
            <a:pPr marL="514350" indent="-514350">
              <a:buFont typeface="+mj-lt"/>
              <a:buAutoNum type="arabicPeriod"/>
            </a:pPr>
            <a:r>
              <a:rPr lang="en-US" dirty="0"/>
              <a:t>Identify a piece of the code</a:t>
            </a:r>
          </a:p>
          <a:p>
            <a:pPr marL="514350" indent="-514350">
              <a:buFont typeface="+mj-lt"/>
              <a:buAutoNum type="arabicPeriod"/>
            </a:pPr>
            <a:r>
              <a:rPr lang="en-US" dirty="0"/>
              <a:t>Describe that piece of the code as a learning objective related to your course</a:t>
            </a:r>
          </a:p>
          <a:p>
            <a:pPr marL="971550" lvl="1" indent="-514350">
              <a:buFont typeface="+mj-lt"/>
              <a:buAutoNum type="arabicPeriod"/>
            </a:pPr>
            <a:r>
              <a:rPr lang="en-US" dirty="0"/>
              <a:t>Recommend using Bloom’s Taxonomy</a:t>
            </a:r>
          </a:p>
          <a:p>
            <a:pPr marL="514350" indent="-514350">
              <a:buFont typeface="+mj-lt"/>
              <a:buAutoNum type="arabicPeriod"/>
            </a:pPr>
            <a:r>
              <a:rPr lang="en-US" dirty="0"/>
              <a:t>Modify the experience/assessment to also satisfy the ethical learning objective </a:t>
            </a:r>
          </a:p>
          <a:p>
            <a:pPr marL="971550" lvl="1" indent="-514350">
              <a:buFont typeface="+mj-lt"/>
              <a:buAutoNum type="arabicPeriod"/>
            </a:pPr>
            <a:r>
              <a:rPr lang="en-US" dirty="0"/>
              <a:t>Rewording, choosing different examples/scenarios, expanding aspects of assessment </a:t>
            </a:r>
          </a:p>
        </p:txBody>
      </p:sp>
      <p:sp>
        <p:nvSpPr>
          <p:cNvPr id="4" name="Slide Number Placeholder 3">
            <a:extLst>
              <a:ext uri="{FF2B5EF4-FFF2-40B4-BE49-F238E27FC236}">
                <a16:creationId xmlns:a16="http://schemas.microsoft.com/office/drawing/2014/main" id="{42752F78-A314-46EB-A87B-1A74E8A561A4}"/>
              </a:ext>
            </a:extLst>
          </p:cNvPr>
          <p:cNvSpPr>
            <a:spLocks noGrp="1"/>
          </p:cNvSpPr>
          <p:nvPr>
            <p:ph type="sldNum" sz="quarter" idx="12"/>
          </p:nvPr>
        </p:nvSpPr>
        <p:spPr/>
        <p:txBody>
          <a:bodyPr/>
          <a:lstStyle/>
          <a:p>
            <a:fld id="{159016AB-4CB3-684D-AE2E-BFAB5150CDC2}" type="slidenum">
              <a:rPr lang="en-US" smtClean="0"/>
              <a:t>11</a:t>
            </a:fld>
            <a:endParaRPr lang="en-US"/>
          </a:p>
        </p:txBody>
      </p:sp>
      <p:sp>
        <p:nvSpPr>
          <p:cNvPr id="5" name="Date Placeholder 4">
            <a:extLst>
              <a:ext uri="{FF2B5EF4-FFF2-40B4-BE49-F238E27FC236}">
                <a16:creationId xmlns:a16="http://schemas.microsoft.com/office/drawing/2014/main" id="{F4D5C33D-FC34-45C6-89CF-6A289B33F8CB}"/>
              </a:ext>
            </a:extLst>
          </p:cNvPr>
          <p:cNvSpPr>
            <a:spLocks noGrp="1"/>
          </p:cNvSpPr>
          <p:nvPr>
            <p:ph type="dt" sz="half" idx="2"/>
          </p:nvPr>
        </p:nvSpPr>
        <p:spPr/>
        <p:txBody>
          <a:bodyPr/>
          <a:lstStyle/>
          <a:p>
            <a:r>
              <a:rPr lang="en-US"/>
              <a:t>WE20.SWE.ORG    #WE20</a:t>
            </a:r>
            <a:endParaRPr lang="en-US" dirty="0"/>
          </a:p>
        </p:txBody>
      </p:sp>
    </p:spTree>
    <p:extLst>
      <p:ext uri="{BB962C8B-B14F-4D97-AF65-F5344CB8AC3E}">
        <p14:creationId xmlns:p14="http://schemas.microsoft.com/office/powerpoint/2010/main" val="42440653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42937B-EC63-494F-9543-044659F29D62}"/>
              </a:ext>
            </a:extLst>
          </p:cNvPr>
          <p:cNvSpPr>
            <a:spLocks noGrp="1"/>
          </p:cNvSpPr>
          <p:nvPr>
            <p:ph type="ctrTitle"/>
          </p:nvPr>
        </p:nvSpPr>
        <p:spPr/>
        <p:txBody>
          <a:bodyPr/>
          <a:lstStyle/>
          <a:p>
            <a:r>
              <a:rPr lang="en-US" dirty="0"/>
              <a:t>An Example</a:t>
            </a:r>
            <a:br>
              <a:rPr lang="en-US" dirty="0"/>
            </a:br>
            <a:endParaRPr lang="en-US" dirty="0"/>
          </a:p>
        </p:txBody>
      </p:sp>
      <p:sp>
        <p:nvSpPr>
          <p:cNvPr id="3" name="Slide Number Placeholder 2">
            <a:extLst>
              <a:ext uri="{FF2B5EF4-FFF2-40B4-BE49-F238E27FC236}">
                <a16:creationId xmlns:a16="http://schemas.microsoft.com/office/drawing/2014/main" id="{20154CEC-EFA3-471B-994E-0E20927AD6C2}"/>
              </a:ext>
            </a:extLst>
          </p:cNvPr>
          <p:cNvSpPr>
            <a:spLocks noGrp="1"/>
          </p:cNvSpPr>
          <p:nvPr>
            <p:ph type="sldNum" sz="quarter" idx="12"/>
          </p:nvPr>
        </p:nvSpPr>
        <p:spPr/>
        <p:txBody>
          <a:bodyPr/>
          <a:lstStyle/>
          <a:p>
            <a:fld id="{159016AB-4CB3-684D-AE2E-BFAB5150CDC2}" type="slidenum">
              <a:rPr lang="en-US" smtClean="0"/>
              <a:t>12</a:t>
            </a:fld>
            <a:endParaRPr lang="en-US"/>
          </a:p>
        </p:txBody>
      </p:sp>
      <p:sp>
        <p:nvSpPr>
          <p:cNvPr id="4" name="Date Placeholder 3">
            <a:extLst>
              <a:ext uri="{FF2B5EF4-FFF2-40B4-BE49-F238E27FC236}">
                <a16:creationId xmlns:a16="http://schemas.microsoft.com/office/drawing/2014/main" id="{295A527A-60B3-47BF-BAD0-69308B652A41}"/>
              </a:ext>
            </a:extLst>
          </p:cNvPr>
          <p:cNvSpPr>
            <a:spLocks noGrp="1"/>
          </p:cNvSpPr>
          <p:nvPr>
            <p:ph type="dt" sz="half" idx="2"/>
          </p:nvPr>
        </p:nvSpPr>
        <p:spPr/>
        <p:txBody>
          <a:bodyPr/>
          <a:lstStyle/>
          <a:p>
            <a:r>
              <a:rPr lang="en-US"/>
              <a:t>WE20.SWE.ORG    #WE20</a:t>
            </a:r>
            <a:endParaRPr lang="en-US" dirty="0"/>
          </a:p>
        </p:txBody>
      </p:sp>
    </p:spTree>
    <p:extLst>
      <p:ext uri="{BB962C8B-B14F-4D97-AF65-F5344CB8AC3E}">
        <p14:creationId xmlns:p14="http://schemas.microsoft.com/office/powerpoint/2010/main" val="34735902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675D18-AB34-4D2E-87C5-D10FE1937120}"/>
              </a:ext>
            </a:extLst>
          </p:cNvPr>
          <p:cNvSpPr>
            <a:spLocks noGrp="1"/>
          </p:cNvSpPr>
          <p:nvPr>
            <p:ph type="title"/>
          </p:nvPr>
        </p:nvSpPr>
        <p:spPr/>
        <p:txBody>
          <a:bodyPr/>
          <a:lstStyle/>
          <a:p>
            <a:r>
              <a:rPr lang="en-US" dirty="0"/>
              <a:t>CSE199: Internet, Computing, and Society</a:t>
            </a:r>
          </a:p>
        </p:txBody>
      </p:sp>
      <p:sp>
        <p:nvSpPr>
          <p:cNvPr id="3" name="Content Placeholder 2">
            <a:extLst>
              <a:ext uri="{FF2B5EF4-FFF2-40B4-BE49-F238E27FC236}">
                <a16:creationId xmlns:a16="http://schemas.microsoft.com/office/drawing/2014/main" id="{D9A6057C-6CA6-4641-806F-FAB8E15F48D9}"/>
              </a:ext>
            </a:extLst>
          </p:cNvPr>
          <p:cNvSpPr>
            <a:spLocks noGrp="1"/>
          </p:cNvSpPr>
          <p:nvPr>
            <p:ph idx="1"/>
          </p:nvPr>
        </p:nvSpPr>
        <p:spPr/>
        <p:txBody>
          <a:bodyPr/>
          <a:lstStyle/>
          <a:p>
            <a:r>
              <a:rPr lang="en-US" dirty="0"/>
              <a:t>First year seminar</a:t>
            </a:r>
          </a:p>
          <a:p>
            <a:r>
              <a:rPr lang="en-US" dirty="0"/>
              <a:t>Mostly computer science and computer engineering students, but is open to all majors</a:t>
            </a:r>
          </a:p>
          <a:p>
            <a:pPr lvl="1"/>
            <a:r>
              <a:rPr lang="en-US" dirty="0"/>
              <a:t>Fall 2019 – Approximately 600 students</a:t>
            </a:r>
          </a:p>
          <a:p>
            <a:pPr lvl="1"/>
            <a:r>
              <a:rPr lang="en-US" dirty="0"/>
              <a:t>Fall 2020 – 739 students participating online</a:t>
            </a:r>
          </a:p>
          <a:p>
            <a:r>
              <a:rPr lang="en-US" dirty="0"/>
              <a:t>Part of the UB Curriculum – the approach to the general education requirements  </a:t>
            </a:r>
          </a:p>
          <a:p>
            <a:pPr marL="0" indent="0">
              <a:buNone/>
            </a:pPr>
            <a:endParaRPr lang="en-US" dirty="0"/>
          </a:p>
          <a:p>
            <a:pPr lvl="1"/>
            <a:endParaRPr lang="en-US" dirty="0"/>
          </a:p>
          <a:p>
            <a:pPr marL="0" indent="0">
              <a:buNone/>
            </a:pPr>
            <a:endParaRPr lang="en-US" dirty="0"/>
          </a:p>
        </p:txBody>
      </p:sp>
      <p:sp>
        <p:nvSpPr>
          <p:cNvPr id="4" name="Slide Number Placeholder 3">
            <a:extLst>
              <a:ext uri="{FF2B5EF4-FFF2-40B4-BE49-F238E27FC236}">
                <a16:creationId xmlns:a16="http://schemas.microsoft.com/office/drawing/2014/main" id="{B4C169AD-13C8-4478-830F-B83D879CC4C0}"/>
              </a:ext>
            </a:extLst>
          </p:cNvPr>
          <p:cNvSpPr>
            <a:spLocks noGrp="1"/>
          </p:cNvSpPr>
          <p:nvPr>
            <p:ph type="sldNum" sz="quarter" idx="12"/>
          </p:nvPr>
        </p:nvSpPr>
        <p:spPr/>
        <p:txBody>
          <a:bodyPr/>
          <a:lstStyle/>
          <a:p>
            <a:fld id="{159016AB-4CB3-684D-AE2E-BFAB5150CDC2}" type="slidenum">
              <a:rPr lang="en-US" smtClean="0"/>
              <a:t>13</a:t>
            </a:fld>
            <a:endParaRPr lang="en-US"/>
          </a:p>
        </p:txBody>
      </p:sp>
      <p:sp>
        <p:nvSpPr>
          <p:cNvPr id="5" name="Date Placeholder 4">
            <a:extLst>
              <a:ext uri="{FF2B5EF4-FFF2-40B4-BE49-F238E27FC236}">
                <a16:creationId xmlns:a16="http://schemas.microsoft.com/office/drawing/2014/main" id="{46ABC3C5-D2B8-44B3-BD01-97C611706294}"/>
              </a:ext>
            </a:extLst>
          </p:cNvPr>
          <p:cNvSpPr>
            <a:spLocks noGrp="1"/>
          </p:cNvSpPr>
          <p:nvPr>
            <p:ph type="dt" sz="half" idx="2"/>
          </p:nvPr>
        </p:nvSpPr>
        <p:spPr/>
        <p:txBody>
          <a:bodyPr/>
          <a:lstStyle/>
          <a:p>
            <a:r>
              <a:rPr lang="en-US"/>
              <a:t>WE20.SWE.ORG    #WE20</a:t>
            </a:r>
            <a:endParaRPr lang="en-US" dirty="0"/>
          </a:p>
        </p:txBody>
      </p:sp>
    </p:spTree>
    <p:extLst>
      <p:ext uri="{BB962C8B-B14F-4D97-AF65-F5344CB8AC3E}">
        <p14:creationId xmlns:p14="http://schemas.microsoft.com/office/powerpoint/2010/main" val="14862068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DD5829-8045-4E95-B93E-8674E61F8ACD}"/>
              </a:ext>
            </a:extLst>
          </p:cNvPr>
          <p:cNvSpPr>
            <a:spLocks noGrp="1"/>
          </p:cNvSpPr>
          <p:nvPr>
            <p:ph type="title"/>
          </p:nvPr>
        </p:nvSpPr>
        <p:spPr/>
        <p:txBody>
          <a:bodyPr/>
          <a:lstStyle/>
          <a:p>
            <a:r>
              <a:rPr lang="en-US" dirty="0"/>
              <a:t>The first set of questions </a:t>
            </a:r>
          </a:p>
        </p:txBody>
      </p:sp>
      <p:sp>
        <p:nvSpPr>
          <p:cNvPr id="3" name="Content Placeholder 2">
            <a:extLst>
              <a:ext uri="{FF2B5EF4-FFF2-40B4-BE49-F238E27FC236}">
                <a16:creationId xmlns:a16="http://schemas.microsoft.com/office/drawing/2014/main" id="{B25B6C52-629C-4E28-B704-57A1CD84F2E8}"/>
              </a:ext>
            </a:extLst>
          </p:cNvPr>
          <p:cNvSpPr>
            <a:spLocks noGrp="1"/>
          </p:cNvSpPr>
          <p:nvPr>
            <p:ph idx="1"/>
          </p:nvPr>
        </p:nvSpPr>
        <p:spPr>
          <a:xfrm>
            <a:off x="457201" y="2058824"/>
            <a:ext cx="11295448" cy="3983202"/>
          </a:xfrm>
        </p:spPr>
        <p:txBody>
          <a:bodyPr>
            <a:normAutofit/>
          </a:bodyPr>
          <a:lstStyle/>
          <a:p>
            <a:r>
              <a:rPr lang="en-US" dirty="0"/>
              <a:t>What is the learning outcome you want to satisfy</a:t>
            </a:r>
          </a:p>
          <a:p>
            <a:pPr lvl="1"/>
            <a:r>
              <a:rPr lang="en-US" dirty="0"/>
              <a:t>Students will be able to recognize and debate ethical issues and academic integrity in a variety of settings. (UB Curriculum) </a:t>
            </a:r>
          </a:p>
          <a:p>
            <a:r>
              <a:rPr lang="en-US" dirty="0"/>
              <a:t>What skill(s) do you want as an outcome</a:t>
            </a:r>
          </a:p>
          <a:p>
            <a:pPr lvl="1"/>
            <a:r>
              <a:rPr lang="en-US" dirty="0"/>
              <a:t>Communication and critical thinking</a:t>
            </a:r>
          </a:p>
          <a:p>
            <a:r>
              <a:rPr lang="en-US" dirty="0"/>
              <a:t>What experiences do you want the participants to have</a:t>
            </a:r>
          </a:p>
          <a:p>
            <a:pPr lvl="1"/>
            <a:r>
              <a:rPr lang="en-US" dirty="0"/>
              <a:t>Experiential, active, and collaborative</a:t>
            </a:r>
          </a:p>
          <a:p>
            <a:r>
              <a:rPr lang="en-US" dirty="0"/>
              <a:t>What aspect of the course to focus on?</a:t>
            </a:r>
          </a:p>
          <a:p>
            <a:pPr lvl="1"/>
            <a:r>
              <a:rPr lang="en-US" dirty="0"/>
              <a:t>Gamification and technology evolution</a:t>
            </a:r>
          </a:p>
        </p:txBody>
      </p:sp>
      <p:sp>
        <p:nvSpPr>
          <p:cNvPr id="4" name="Slide Number Placeholder 3">
            <a:extLst>
              <a:ext uri="{FF2B5EF4-FFF2-40B4-BE49-F238E27FC236}">
                <a16:creationId xmlns:a16="http://schemas.microsoft.com/office/drawing/2014/main" id="{5E52DF1C-1623-47A8-A40C-327EC412935C}"/>
              </a:ext>
            </a:extLst>
          </p:cNvPr>
          <p:cNvSpPr>
            <a:spLocks noGrp="1"/>
          </p:cNvSpPr>
          <p:nvPr>
            <p:ph type="sldNum" sz="quarter" idx="12"/>
          </p:nvPr>
        </p:nvSpPr>
        <p:spPr/>
        <p:txBody>
          <a:bodyPr/>
          <a:lstStyle/>
          <a:p>
            <a:fld id="{159016AB-4CB3-684D-AE2E-BFAB5150CDC2}" type="slidenum">
              <a:rPr lang="en-US" smtClean="0"/>
              <a:t>14</a:t>
            </a:fld>
            <a:endParaRPr lang="en-US"/>
          </a:p>
        </p:txBody>
      </p:sp>
      <p:sp>
        <p:nvSpPr>
          <p:cNvPr id="5" name="Date Placeholder 4">
            <a:extLst>
              <a:ext uri="{FF2B5EF4-FFF2-40B4-BE49-F238E27FC236}">
                <a16:creationId xmlns:a16="http://schemas.microsoft.com/office/drawing/2014/main" id="{791D44CE-992D-4897-99B4-5227CA0AB9F2}"/>
              </a:ext>
            </a:extLst>
          </p:cNvPr>
          <p:cNvSpPr>
            <a:spLocks noGrp="1"/>
          </p:cNvSpPr>
          <p:nvPr>
            <p:ph type="dt" sz="half" idx="2"/>
          </p:nvPr>
        </p:nvSpPr>
        <p:spPr/>
        <p:txBody>
          <a:bodyPr/>
          <a:lstStyle/>
          <a:p>
            <a:r>
              <a:rPr lang="en-US"/>
              <a:t>WE20.SWE.ORG    #WE20</a:t>
            </a:r>
            <a:endParaRPr lang="en-US" dirty="0"/>
          </a:p>
        </p:txBody>
      </p:sp>
    </p:spTree>
    <p:extLst>
      <p:ext uri="{BB962C8B-B14F-4D97-AF65-F5344CB8AC3E}">
        <p14:creationId xmlns:p14="http://schemas.microsoft.com/office/powerpoint/2010/main" val="30266395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E320CD-B16F-4D9E-AD72-661F4D12D91C}"/>
              </a:ext>
            </a:extLst>
          </p:cNvPr>
          <p:cNvSpPr>
            <a:spLocks noGrp="1"/>
          </p:cNvSpPr>
          <p:nvPr>
            <p:ph type="title"/>
          </p:nvPr>
        </p:nvSpPr>
        <p:spPr/>
        <p:txBody>
          <a:bodyPr/>
          <a:lstStyle/>
          <a:p>
            <a:r>
              <a:rPr lang="en-US" dirty="0"/>
              <a:t>The Assessment – Considers Course Content</a:t>
            </a:r>
          </a:p>
        </p:txBody>
      </p:sp>
      <p:sp>
        <p:nvSpPr>
          <p:cNvPr id="3" name="Content Placeholder 2">
            <a:extLst>
              <a:ext uri="{FF2B5EF4-FFF2-40B4-BE49-F238E27FC236}">
                <a16:creationId xmlns:a16="http://schemas.microsoft.com/office/drawing/2014/main" id="{55AE254E-BC52-4515-88F3-E93DC7DB0D91}"/>
              </a:ext>
            </a:extLst>
          </p:cNvPr>
          <p:cNvSpPr>
            <a:spLocks noGrp="1"/>
          </p:cNvSpPr>
          <p:nvPr>
            <p:ph sz="half" idx="1"/>
          </p:nvPr>
        </p:nvSpPr>
        <p:spPr>
          <a:xfrm>
            <a:off x="351185" y="1850264"/>
            <a:ext cx="5861356" cy="4086709"/>
          </a:xfrm>
        </p:spPr>
        <p:txBody>
          <a:bodyPr>
            <a:normAutofit fontScale="92500" lnSpcReduction="20000"/>
          </a:bodyPr>
          <a:lstStyle/>
          <a:p>
            <a:r>
              <a:rPr lang="en-US" dirty="0"/>
              <a:t>Assessment/Delivery: Formative</a:t>
            </a:r>
          </a:p>
          <a:p>
            <a:r>
              <a:rPr lang="en-US" dirty="0"/>
              <a:t>Content: Recognize ethical issues around accessibility and education, understand evolution of technology</a:t>
            </a:r>
          </a:p>
          <a:p>
            <a:r>
              <a:rPr lang="en-US" dirty="0"/>
              <a:t>The Activity: Play “Oregon Trail”</a:t>
            </a:r>
          </a:p>
          <a:p>
            <a:pPr lvl="1"/>
            <a:r>
              <a:rPr lang="en-US" dirty="0"/>
              <a:t>In small groups</a:t>
            </a:r>
          </a:p>
          <a:p>
            <a:pPr lvl="1"/>
            <a:r>
              <a:rPr lang="en-US" dirty="0"/>
              <a:t>First the 1990 edition </a:t>
            </a:r>
          </a:p>
          <a:p>
            <a:pPr lvl="1"/>
            <a:r>
              <a:rPr lang="en-US" dirty="0"/>
              <a:t>Then the 1993 edition </a:t>
            </a:r>
          </a:p>
          <a:p>
            <a:pPr lvl="1"/>
            <a:r>
              <a:rPr lang="en-US" dirty="0"/>
              <a:t>Consider the evolution of usability </a:t>
            </a:r>
          </a:p>
          <a:p>
            <a:pPr lvl="1"/>
            <a:r>
              <a:rPr lang="en-US" dirty="0"/>
              <a:t>Does it meet the game objective “to teach 8</a:t>
            </a:r>
            <a:r>
              <a:rPr lang="en-US" baseline="30000" dirty="0"/>
              <a:t>th</a:t>
            </a:r>
            <a:r>
              <a:rPr lang="en-US" dirty="0"/>
              <a:t> grade school children the realities of 19</a:t>
            </a:r>
            <a:r>
              <a:rPr lang="en-US" baseline="30000" dirty="0"/>
              <a:t>th</a:t>
            </a:r>
            <a:r>
              <a:rPr lang="en-US" dirty="0"/>
              <a:t>-century pioneer life on the Oregon Trail”</a:t>
            </a:r>
            <a:endParaRPr lang="en-US" sz="1500" dirty="0"/>
          </a:p>
          <a:p>
            <a:pPr marL="0" indent="0">
              <a:buNone/>
            </a:pPr>
            <a:endParaRPr lang="en-US" dirty="0"/>
          </a:p>
        </p:txBody>
      </p:sp>
      <p:sp>
        <p:nvSpPr>
          <p:cNvPr id="4" name="Slide Number Placeholder 3">
            <a:extLst>
              <a:ext uri="{FF2B5EF4-FFF2-40B4-BE49-F238E27FC236}">
                <a16:creationId xmlns:a16="http://schemas.microsoft.com/office/drawing/2014/main" id="{4C0CDD18-E646-449B-AE9C-9BE711182184}"/>
              </a:ext>
            </a:extLst>
          </p:cNvPr>
          <p:cNvSpPr>
            <a:spLocks noGrp="1"/>
          </p:cNvSpPr>
          <p:nvPr>
            <p:ph type="sldNum" sz="quarter" idx="12"/>
          </p:nvPr>
        </p:nvSpPr>
        <p:spPr/>
        <p:txBody>
          <a:bodyPr/>
          <a:lstStyle/>
          <a:p>
            <a:fld id="{159016AB-4CB3-684D-AE2E-BFAB5150CDC2}" type="slidenum">
              <a:rPr lang="en-US" smtClean="0"/>
              <a:t>15</a:t>
            </a:fld>
            <a:endParaRPr lang="en-US"/>
          </a:p>
        </p:txBody>
      </p:sp>
      <p:sp>
        <p:nvSpPr>
          <p:cNvPr id="5" name="Date Placeholder 4">
            <a:extLst>
              <a:ext uri="{FF2B5EF4-FFF2-40B4-BE49-F238E27FC236}">
                <a16:creationId xmlns:a16="http://schemas.microsoft.com/office/drawing/2014/main" id="{83DDCB82-25DB-4EE4-B19F-102C879227D2}"/>
              </a:ext>
            </a:extLst>
          </p:cNvPr>
          <p:cNvSpPr>
            <a:spLocks noGrp="1"/>
          </p:cNvSpPr>
          <p:nvPr>
            <p:ph type="dt" sz="half" idx="13"/>
          </p:nvPr>
        </p:nvSpPr>
        <p:spPr/>
        <p:txBody>
          <a:bodyPr/>
          <a:lstStyle/>
          <a:p>
            <a:r>
              <a:rPr lang="en-US"/>
              <a:t>WE20.SWE.ORG    #WE20</a:t>
            </a:r>
            <a:endParaRPr lang="en-US" dirty="0"/>
          </a:p>
        </p:txBody>
      </p:sp>
      <p:sp>
        <p:nvSpPr>
          <p:cNvPr id="6" name="Rectangle 5">
            <a:extLst>
              <a:ext uri="{FF2B5EF4-FFF2-40B4-BE49-F238E27FC236}">
                <a16:creationId xmlns:a16="http://schemas.microsoft.com/office/drawing/2014/main" id="{0B36EF51-80B1-4BC5-A9AA-3297F858786F}"/>
              </a:ext>
            </a:extLst>
          </p:cNvPr>
          <p:cNvSpPr/>
          <p:nvPr/>
        </p:nvSpPr>
        <p:spPr>
          <a:xfrm>
            <a:off x="351185" y="5934304"/>
            <a:ext cx="11653461" cy="338554"/>
          </a:xfrm>
          <a:prstGeom prst="rect">
            <a:avLst/>
          </a:prstGeom>
        </p:spPr>
        <p:txBody>
          <a:bodyPr wrap="square">
            <a:spAutoFit/>
          </a:bodyPr>
          <a:lstStyle/>
          <a:p>
            <a:r>
              <a:rPr lang="en-US" sz="800" dirty="0">
                <a:hlinkClick r:id="rId2"/>
              </a:rPr>
              <a:t>https://en.wikipedia.org/wiki/The_Oregon_Trail_(series) </a:t>
            </a:r>
            <a:r>
              <a:rPr lang="en-US" sz="800" dirty="0"/>
              <a:t>						</a:t>
            </a:r>
            <a:r>
              <a:rPr lang="en-US" sz="800" dirty="0">
                <a:hlinkClick r:id="rId3"/>
              </a:rPr>
              <a:t>https://noproscenium.com/nyc-ghost-town-on-the-oregon-trail-663e343e49de</a:t>
            </a:r>
            <a:r>
              <a:rPr lang="en-US" sz="800" dirty="0"/>
              <a:t> 		</a:t>
            </a:r>
          </a:p>
        </p:txBody>
      </p:sp>
      <p:pic>
        <p:nvPicPr>
          <p:cNvPr id="7" name="Picture 2" descr="NYC: Ghost Town on the Oregon Trail | by NoPro Newswire | No Proscenium:  The Guide To Everything Immersive">
            <a:extLst>
              <a:ext uri="{FF2B5EF4-FFF2-40B4-BE49-F238E27FC236}">
                <a16:creationId xmlns:a16="http://schemas.microsoft.com/office/drawing/2014/main" id="{6C6195B0-E22E-44D4-8E5B-EDD54344DE3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96992" y="1850264"/>
            <a:ext cx="4098599" cy="40985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667180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1B2968-3A59-4605-90A2-E50D89DC73A2}"/>
              </a:ext>
            </a:extLst>
          </p:cNvPr>
          <p:cNvSpPr>
            <a:spLocks noGrp="1"/>
          </p:cNvSpPr>
          <p:nvPr>
            <p:ph type="title"/>
          </p:nvPr>
        </p:nvSpPr>
        <p:spPr/>
        <p:txBody>
          <a:bodyPr/>
          <a:lstStyle/>
          <a:p>
            <a:r>
              <a:rPr lang="en-US" dirty="0"/>
              <a:t>A Code – IEEE Code of Ethics</a:t>
            </a:r>
          </a:p>
        </p:txBody>
      </p:sp>
      <p:sp>
        <p:nvSpPr>
          <p:cNvPr id="3" name="Content Placeholder 2">
            <a:extLst>
              <a:ext uri="{FF2B5EF4-FFF2-40B4-BE49-F238E27FC236}">
                <a16:creationId xmlns:a16="http://schemas.microsoft.com/office/drawing/2014/main" id="{11BC519D-2665-4798-9F83-63654272790F}"/>
              </a:ext>
            </a:extLst>
          </p:cNvPr>
          <p:cNvSpPr>
            <a:spLocks noGrp="1"/>
          </p:cNvSpPr>
          <p:nvPr>
            <p:ph idx="1"/>
          </p:nvPr>
        </p:nvSpPr>
        <p:spPr/>
        <p:txBody>
          <a:bodyPr/>
          <a:lstStyle/>
          <a:p>
            <a:pPr marL="0" indent="0">
              <a:buNone/>
            </a:pPr>
            <a:r>
              <a:rPr lang="en-US" dirty="0"/>
              <a:t>2. to improve the understanding by individuals and society of the capabilities and societal implications of conventional and emerging technologies, including intelligent systems;</a:t>
            </a:r>
          </a:p>
          <a:p>
            <a:pPr marL="0" indent="0">
              <a:buNone/>
            </a:pPr>
            <a:endParaRPr lang="en-US" dirty="0"/>
          </a:p>
          <a:p>
            <a:r>
              <a:rPr lang="en-US" dirty="0"/>
              <a:t>Why?</a:t>
            </a:r>
          </a:p>
          <a:p>
            <a:pPr lvl="1"/>
            <a:r>
              <a:rPr lang="en-US" dirty="0"/>
              <a:t>Emerging technologies is something that relates to looking at different versions of programs</a:t>
            </a:r>
          </a:p>
          <a:p>
            <a:pPr lvl="1"/>
            <a:r>
              <a:rPr lang="en-US" dirty="0"/>
              <a:t>The game was intended to have implications in society through it’s use in education</a:t>
            </a:r>
          </a:p>
        </p:txBody>
      </p:sp>
      <p:sp>
        <p:nvSpPr>
          <p:cNvPr id="4" name="Slide Number Placeholder 3">
            <a:extLst>
              <a:ext uri="{FF2B5EF4-FFF2-40B4-BE49-F238E27FC236}">
                <a16:creationId xmlns:a16="http://schemas.microsoft.com/office/drawing/2014/main" id="{CF9CE436-1F45-47BB-97E7-FD50F124A444}"/>
              </a:ext>
            </a:extLst>
          </p:cNvPr>
          <p:cNvSpPr>
            <a:spLocks noGrp="1"/>
          </p:cNvSpPr>
          <p:nvPr>
            <p:ph type="sldNum" sz="quarter" idx="12"/>
          </p:nvPr>
        </p:nvSpPr>
        <p:spPr/>
        <p:txBody>
          <a:bodyPr/>
          <a:lstStyle/>
          <a:p>
            <a:fld id="{159016AB-4CB3-684D-AE2E-BFAB5150CDC2}" type="slidenum">
              <a:rPr lang="en-US" smtClean="0"/>
              <a:t>16</a:t>
            </a:fld>
            <a:endParaRPr lang="en-US"/>
          </a:p>
        </p:txBody>
      </p:sp>
      <p:sp>
        <p:nvSpPr>
          <p:cNvPr id="5" name="Date Placeholder 4">
            <a:extLst>
              <a:ext uri="{FF2B5EF4-FFF2-40B4-BE49-F238E27FC236}">
                <a16:creationId xmlns:a16="http://schemas.microsoft.com/office/drawing/2014/main" id="{34F6F33F-D663-4FDA-915A-68FA9BB2D38A}"/>
              </a:ext>
            </a:extLst>
          </p:cNvPr>
          <p:cNvSpPr>
            <a:spLocks noGrp="1"/>
          </p:cNvSpPr>
          <p:nvPr>
            <p:ph type="dt" sz="half" idx="2"/>
          </p:nvPr>
        </p:nvSpPr>
        <p:spPr/>
        <p:txBody>
          <a:bodyPr/>
          <a:lstStyle/>
          <a:p>
            <a:r>
              <a:rPr lang="en-US"/>
              <a:t>WE20.SWE.ORG    #WE20</a:t>
            </a:r>
            <a:endParaRPr lang="en-US" dirty="0"/>
          </a:p>
        </p:txBody>
      </p:sp>
      <p:sp>
        <p:nvSpPr>
          <p:cNvPr id="6" name="Rectangle 5">
            <a:extLst>
              <a:ext uri="{FF2B5EF4-FFF2-40B4-BE49-F238E27FC236}">
                <a16:creationId xmlns:a16="http://schemas.microsoft.com/office/drawing/2014/main" id="{0CC4D415-A7BF-416C-9BE4-770D6D04439C}"/>
              </a:ext>
            </a:extLst>
          </p:cNvPr>
          <p:cNvSpPr/>
          <p:nvPr/>
        </p:nvSpPr>
        <p:spPr>
          <a:xfrm>
            <a:off x="351185" y="5672694"/>
            <a:ext cx="6046720" cy="369332"/>
          </a:xfrm>
          <a:prstGeom prst="rect">
            <a:avLst/>
          </a:prstGeom>
        </p:spPr>
        <p:txBody>
          <a:bodyPr wrap="none">
            <a:spAutoFit/>
          </a:bodyPr>
          <a:lstStyle/>
          <a:p>
            <a:r>
              <a:rPr lang="en-US" dirty="0">
                <a:hlinkClick r:id="rId2"/>
              </a:rPr>
              <a:t>https://www.ieee.org/about/corporate/governance/p7-8.html</a:t>
            </a:r>
            <a:endParaRPr lang="en-US" dirty="0"/>
          </a:p>
        </p:txBody>
      </p:sp>
    </p:spTree>
    <p:extLst>
      <p:ext uri="{BB962C8B-B14F-4D97-AF65-F5344CB8AC3E}">
        <p14:creationId xmlns:p14="http://schemas.microsoft.com/office/powerpoint/2010/main" val="10775155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558DE9-358E-EE4A-89B4-6084F3D30E8E}"/>
              </a:ext>
            </a:extLst>
          </p:cNvPr>
          <p:cNvSpPr>
            <a:spLocks noGrp="1"/>
          </p:cNvSpPr>
          <p:nvPr>
            <p:ph type="title"/>
          </p:nvPr>
        </p:nvSpPr>
        <p:spPr/>
        <p:txBody>
          <a:bodyPr/>
          <a:lstStyle/>
          <a:p>
            <a:r>
              <a:rPr lang="en-US" dirty="0"/>
              <a:t>A new learning outcome</a:t>
            </a:r>
          </a:p>
        </p:txBody>
      </p:sp>
      <p:sp>
        <p:nvSpPr>
          <p:cNvPr id="3" name="Text Placeholder 2">
            <a:extLst>
              <a:ext uri="{FF2B5EF4-FFF2-40B4-BE49-F238E27FC236}">
                <a16:creationId xmlns:a16="http://schemas.microsoft.com/office/drawing/2014/main" id="{78418F9C-758D-0244-AB34-6DF058DE0228}"/>
              </a:ext>
            </a:extLst>
          </p:cNvPr>
          <p:cNvSpPr>
            <a:spLocks noGrp="1"/>
          </p:cNvSpPr>
          <p:nvPr>
            <p:ph type="body" idx="1"/>
          </p:nvPr>
        </p:nvSpPr>
        <p:spPr/>
        <p:txBody>
          <a:bodyPr>
            <a:normAutofit/>
          </a:bodyPr>
          <a:lstStyle/>
          <a:p>
            <a:r>
              <a:rPr lang="en-US" dirty="0"/>
              <a:t>Bloom’s Taxonomy</a:t>
            </a:r>
          </a:p>
        </p:txBody>
      </p:sp>
      <p:sp>
        <p:nvSpPr>
          <p:cNvPr id="5" name="Text Placeholder 4">
            <a:extLst>
              <a:ext uri="{FF2B5EF4-FFF2-40B4-BE49-F238E27FC236}">
                <a16:creationId xmlns:a16="http://schemas.microsoft.com/office/drawing/2014/main" id="{195E219A-7F2F-C845-B4A2-88DBDA493967}"/>
              </a:ext>
            </a:extLst>
          </p:cNvPr>
          <p:cNvSpPr>
            <a:spLocks noGrp="1"/>
          </p:cNvSpPr>
          <p:nvPr>
            <p:ph type="body" sz="quarter" idx="3"/>
          </p:nvPr>
        </p:nvSpPr>
        <p:spPr/>
        <p:txBody>
          <a:bodyPr>
            <a:normAutofit/>
          </a:bodyPr>
          <a:lstStyle/>
          <a:p>
            <a:r>
              <a:rPr lang="en-US" dirty="0"/>
              <a:t>Develop the outcome</a:t>
            </a:r>
          </a:p>
        </p:txBody>
      </p:sp>
      <p:sp>
        <p:nvSpPr>
          <p:cNvPr id="6" name="Content Placeholder 5">
            <a:extLst>
              <a:ext uri="{FF2B5EF4-FFF2-40B4-BE49-F238E27FC236}">
                <a16:creationId xmlns:a16="http://schemas.microsoft.com/office/drawing/2014/main" id="{E4CD2C06-2AAB-E84D-BD88-FEDCFFE76958}"/>
              </a:ext>
            </a:extLst>
          </p:cNvPr>
          <p:cNvSpPr>
            <a:spLocks noGrp="1"/>
          </p:cNvSpPr>
          <p:nvPr>
            <p:ph sz="quarter" idx="4"/>
          </p:nvPr>
        </p:nvSpPr>
        <p:spPr/>
        <p:txBody>
          <a:bodyPr>
            <a:normAutofit/>
          </a:bodyPr>
          <a:lstStyle/>
          <a:p>
            <a:r>
              <a:rPr lang="en-US" dirty="0"/>
              <a:t>Pick a level – “Remember”</a:t>
            </a:r>
          </a:p>
          <a:p>
            <a:r>
              <a:rPr lang="en-US" dirty="0"/>
              <a:t>Pick a verb from that level – “Describe”</a:t>
            </a:r>
          </a:p>
          <a:p>
            <a:r>
              <a:rPr lang="en-US" dirty="0"/>
              <a:t>Form the learning outcome statement:</a:t>
            </a:r>
          </a:p>
          <a:p>
            <a:pPr marL="0" indent="0">
              <a:buNone/>
            </a:pPr>
            <a:endParaRPr lang="en-US" dirty="0"/>
          </a:p>
          <a:p>
            <a:endParaRPr lang="en-US" dirty="0"/>
          </a:p>
        </p:txBody>
      </p:sp>
      <p:sp>
        <p:nvSpPr>
          <p:cNvPr id="7" name="Slide Number Placeholder 6">
            <a:extLst>
              <a:ext uri="{FF2B5EF4-FFF2-40B4-BE49-F238E27FC236}">
                <a16:creationId xmlns:a16="http://schemas.microsoft.com/office/drawing/2014/main" id="{DF920580-DF8C-954C-9C0B-CAA4FF35A898}"/>
              </a:ext>
            </a:extLst>
          </p:cNvPr>
          <p:cNvSpPr>
            <a:spLocks noGrp="1"/>
          </p:cNvSpPr>
          <p:nvPr>
            <p:ph type="sldNum" sz="quarter" idx="12"/>
          </p:nvPr>
        </p:nvSpPr>
        <p:spPr/>
        <p:txBody>
          <a:bodyPr/>
          <a:lstStyle/>
          <a:p>
            <a:fld id="{159016AB-4CB3-684D-AE2E-BFAB5150CDC2}" type="slidenum">
              <a:rPr lang="en-US" smtClean="0"/>
              <a:t>17</a:t>
            </a:fld>
            <a:endParaRPr lang="en-US"/>
          </a:p>
        </p:txBody>
      </p:sp>
      <p:sp>
        <p:nvSpPr>
          <p:cNvPr id="8" name="Date Placeholder 7">
            <a:extLst>
              <a:ext uri="{FF2B5EF4-FFF2-40B4-BE49-F238E27FC236}">
                <a16:creationId xmlns:a16="http://schemas.microsoft.com/office/drawing/2014/main" id="{C5B704F0-996F-CF47-BBD4-2625DABD012E}"/>
              </a:ext>
            </a:extLst>
          </p:cNvPr>
          <p:cNvSpPr>
            <a:spLocks noGrp="1"/>
          </p:cNvSpPr>
          <p:nvPr>
            <p:ph type="dt" sz="half" idx="13"/>
          </p:nvPr>
        </p:nvSpPr>
        <p:spPr/>
        <p:txBody>
          <a:bodyPr/>
          <a:lstStyle/>
          <a:p>
            <a:r>
              <a:rPr lang="en-US"/>
              <a:t>WE20.SWE.ORG    #WE20</a:t>
            </a:r>
            <a:endParaRPr lang="en-US" dirty="0"/>
          </a:p>
        </p:txBody>
      </p:sp>
      <p:graphicFrame>
        <p:nvGraphicFramePr>
          <p:cNvPr id="9" name="Diagram 8">
            <a:extLst>
              <a:ext uri="{FF2B5EF4-FFF2-40B4-BE49-F238E27FC236}">
                <a16:creationId xmlns:a16="http://schemas.microsoft.com/office/drawing/2014/main" id="{BE2612E1-F69E-4B35-A8BA-61C9B2E935F1}"/>
              </a:ext>
            </a:extLst>
          </p:cNvPr>
          <p:cNvGraphicFramePr/>
          <p:nvPr>
            <p:extLst>
              <p:ext uri="{D42A27DB-BD31-4B8C-83A1-F6EECF244321}">
                <p14:modId xmlns:p14="http://schemas.microsoft.com/office/powerpoint/2010/main" val="1860419967"/>
              </p:ext>
            </p:extLst>
          </p:nvPr>
        </p:nvGraphicFramePr>
        <p:xfrm>
          <a:off x="521979" y="2821576"/>
          <a:ext cx="4746307" cy="330561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Rectangle 3">
            <a:extLst>
              <a:ext uri="{FF2B5EF4-FFF2-40B4-BE49-F238E27FC236}">
                <a16:creationId xmlns:a16="http://schemas.microsoft.com/office/drawing/2014/main" id="{16714BB9-F9B1-459A-A305-57F19EF4560A}"/>
              </a:ext>
            </a:extLst>
          </p:cNvPr>
          <p:cNvSpPr/>
          <p:nvPr/>
        </p:nvSpPr>
        <p:spPr>
          <a:xfrm>
            <a:off x="5958506" y="4154143"/>
            <a:ext cx="6096000" cy="1384995"/>
          </a:xfrm>
          <a:prstGeom prst="rect">
            <a:avLst/>
          </a:prstGeom>
        </p:spPr>
        <p:txBody>
          <a:bodyPr>
            <a:spAutoFit/>
          </a:bodyPr>
          <a:lstStyle/>
          <a:p>
            <a:pPr lvl="1"/>
            <a:r>
              <a:rPr lang="en-US" sz="2800" dirty="0">
                <a:solidFill>
                  <a:srgbClr val="007041"/>
                </a:solidFill>
                <a:latin typeface="Barlow Condensed SemiBold" panose="020B0604020202020204" charset="0"/>
              </a:rPr>
              <a:t>Students will be able to describe the societal impact from the advances of usability between versions.</a:t>
            </a:r>
          </a:p>
        </p:txBody>
      </p:sp>
    </p:spTree>
    <p:extLst>
      <p:ext uri="{BB962C8B-B14F-4D97-AF65-F5344CB8AC3E}">
        <p14:creationId xmlns:p14="http://schemas.microsoft.com/office/powerpoint/2010/main" val="39408200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09EE2-B10B-4E02-A72F-4EAF968BE7CB}"/>
              </a:ext>
            </a:extLst>
          </p:cNvPr>
          <p:cNvSpPr>
            <a:spLocks noGrp="1"/>
          </p:cNvSpPr>
          <p:nvPr>
            <p:ph type="title"/>
          </p:nvPr>
        </p:nvSpPr>
        <p:spPr/>
        <p:txBody>
          <a:bodyPr/>
          <a:lstStyle/>
          <a:p>
            <a:r>
              <a:rPr lang="en-US" dirty="0"/>
              <a:t>Modify – Add questions to the activity (Fall 2020 Questions)</a:t>
            </a:r>
            <a:br>
              <a:rPr lang="en-US" dirty="0"/>
            </a:br>
            <a:r>
              <a:rPr lang="en-US" sz="2000" dirty="0"/>
              <a:t>Fall 2019 was similar but too many questions</a:t>
            </a:r>
          </a:p>
        </p:txBody>
      </p:sp>
      <p:sp>
        <p:nvSpPr>
          <p:cNvPr id="3" name="Content Placeholder 2">
            <a:extLst>
              <a:ext uri="{FF2B5EF4-FFF2-40B4-BE49-F238E27FC236}">
                <a16:creationId xmlns:a16="http://schemas.microsoft.com/office/drawing/2014/main" id="{4D00614E-C23D-43A5-AFF2-0DE71B0A5C96}"/>
              </a:ext>
            </a:extLst>
          </p:cNvPr>
          <p:cNvSpPr>
            <a:spLocks noGrp="1"/>
          </p:cNvSpPr>
          <p:nvPr>
            <p:ph idx="1"/>
          </p:nvPr>
        </p:nvSpPr>
        <p:spPr/>
        <p:txBody>
          <a:bodyPr>
            <a:normAutofit fontScale="92500" lnSpcReduction="20000"/>
          </a:bodyPr>
          <a:lstStyle/>
          <a:p>
            <a:r>
              <a:rPr lang="en-US" dirty="0"/>
              <a:t>While playing the 1990 version</a:t>
            </a:r>
          </a:p>
          <a:p>
            <a:pPr lvl="1"/>
            <a:r>
              <a:rPr lang="en-US" dirty="0"/>
              <a:t>Are there any aspects that are not accessibility compatible? What aspects? </a:t>
            </a:r>
          </a:p>
          <a:p>
            <a:pPr lvl="1"/>
            <a:r>
              <a:rPr lang="en-US" dirty="0"/>
              <a:t>Identify 3 benefits of using this as a teaching tool in elementary/primary schools</a:t>
            </a:r>
          </a:p>
          <a:p>
            <a:r>
              <a:rPr lang="en-US" dirty="0"/>
              <a:t>While playing the 1993 version</a:t>
            </a:r>
          </a:p>
          <a:p>
            <a:pPr lvl="1"/>
            <a:r>
              <a:rPr lang="en-US" dirty="0"/>
              <a:t>Are there any aspects that are not accessibility compatible? What aspects? </a:t>
            </a:r>
          </a:p>
          <a:p>
            <a:pPr lvl="1"/>
            <a:r>
              <a:rPr lang="en-US" dirty="0"/>
              <a:t>Identify 3 usability/interaction “upgrades” for this version, for each also state where outside the game (IRL) the upgrade would create a positive impact</a:t>
            </a:r>
          </a:p>
          <a:p>
            <a:r>
              <a:rPr lang="en-US" dirty="0"/>
              <a:t>Closing Discussion</a:t>
            </a:r>
          </a:p>
          <a:p>
            <a:pPr lvl="1"/>
            <a:r>
              <a:rPr lang="en-US" dirty="0"/>
              <a:t>If there were accessibility issues in the 1993 version, come up with one idea to address it</a:t>
            </a:r>
          </a:p>
          <a:p>
            <a:pPr lvl="1"/>
            <a:r>
              <a:rPr lang="en-US" dirty="0"/>
              <a:t>Consider current technology, what do you think would be the best new upgrade to add in?</a:t>
            </a:r>
          </a:p>
          <a:p>
            <a:pPr lvl="1"/>
            <a:r>
              <a:rPr lang="en-US" dirty="0"/>
              <a:t>What did you learn about the Oregon Trail? Does that satisfy the learning objective the game was developed for? Why or why not?</a:t>
            </a:r>
          </a:p>
          <a:p>
            <a:pPr lvl="2"/>
            <a:endParaRPr lang="en-US" dirty="0"/>
          </a:p>
        </p:txBody>
      </p:sp>
      <p:sp>
        <p:nvSpPr>
          <p:cNvPr id="4" name="Slide Number Placeholder 3">
            <a:extLst>
              <a:ext uri="{FF2B5EF4-FFF2-40B4-BE49-F238E27FC236}">
                <a16:creationId xmlns:a16="http://schemas.microsoft.com/office/drawing/2014/main" id="{8C6F3857-5FFC-4D82-BCE1-B5094E590447}"/>
              </a:ext>
            </a:extLst>
          </p:cNvPr>
          <p:cNvSpPr>
            <a:spLocks noGrp="1"/>
          </p:cNvSpPr>
          <p:nvPr>
            <p:ph type="sldNum" sz="quarter" idx="12"/>
          </p:nvPr>
        </p:nvSpPr>
        <p:spPr/>
        <p:txBody>
          <a:bodyPr/>
          <a:lstStyle/>
          <a:p>
            <a:fld id="{159016AB-4CB3-684D-AE2E-BFAB5150CDC2}" type="slidenum">
              <a:rPr lang="en-US" smtClean="0"/>
              <a:t>18</a:t>
            </a:fld>
            <a:endParaRPr lang="en-US"/>
          </a:p>
        </p:txBody>
      </p:sp>
      <p:sp>
        <p:nvSpPr>
          <p:cNvPr id="5" name="Date Placeholder 4">
            <a:extLst>
              <a:ext uri="{FF2B5EF4-FFF2-40B4-BE49-F238E27FC236}">
                <a16:creationId xmlns:a16="http://schemas.microsoft.com/office/drawing/2014/main" id="{C50BABDF-9A57-4331-AF33-99C420DE8D38}"/>
              </a:ext>
            </a:extLst>
          </p:cNvPr>
          <p:cNvSpPr>
            <a:spLocks noGrp="1"/>
          </p:cNvSpPr>
          <p:nvPr>
            <p:ph type="dt" sz="half" idx="2"/>
          </p:nvPr>
        </p:nvSpPr>
        <p:spPr/>
        <p:txBody>
          <a:bodyPr/>
          <a:lstStyle/>
          <a:p>
            <a:r>
              <a:rPr lang="en-US"/>
              <a:t>WE20.SWE.ORG    #WE20</a:t>
            </a:r>
            <a:endParaRPr lang="en-US" dirty="0"/>
          </a:p>
        </p:txBody>
      </p:sp>
    </p:spTree>
    <p:extLst>
      <p:ext uri="{BB962C8B-B14F-4D97-AF65-F5344CB8AC3E}">
        <p14:creationId xmlns:p14="http://schemas.microsoft.com/office/powerpoint/2010/main" val="5088093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C8ED0C-12AB-4756-BDF8-7D8658EFDF7D}"/>
              </a:ext>
            </a:extLst>
          </p:cNvPr>
          <p:cNvSpPr>
            <a:spLocks noGrp="1"/>
          </p:cNvSpPr>
          <p:nvPr>
            <p:ph type="title"/>
          </p:nvPr>
        </p:nvSpPr>
        <p:spPr/>
        <p:txBody>
          <a:bodyPr/>
          <a:lstStyle/>
          <a:p>
            <a:r>
              <a:rPr lang="en-US" dirty="0"/>
              <a:t>Did it work?</a:t>
            </a:r>
          </a:p>
        </p:txBody>
      </p:sp>
      <p:sp>
        <p:nvSpPr>
          <p:cNvPr id="3" name="Content Placeholder 2">
            <a:extLst>
              <a:ext uri="{FF2B5EF4-FFF2-40B4-BE49-F238E27FC236}">
                <a16:creationId xmlns:a16="http://schemas.microsoft.com/office/drawing/2014/main" id="{6024EF48-35D9-4C7F-80AF-FF68A6613768}"/>
              </a:ext>
            </a:extLst>
          </p:cNvPr>
          <p:cNvSpPr>
            <a:spLocks noGrp="1"/>
          </p:cNvSpPr>
          <p:nvPr>
            <p:ph idx="1"/>
          </p:nvPr>
        </p:nvSpPr>
        <p:spPr/>
        <p:txBody>
          <a:bodyPr/>
          <a:lstStyle/>
          <a:p>
            <a:r>
              <a:rPr lang="en-US" dirty="0"/>
              <a:t>Fall 2019</a:t>
            </a:r>
          </a:p>
          <a:p>
            <a:pPr lvl="1"/>
            <a:r>
              <a:rPr lang="en-US" dirty="0"/>
              <a:t>Students had a good time and thought about societal impacts</a:t>
            </a:r>
          </a:p>
          <a:p>
            <a:pPr lvl="1"/>
            <a:r>
              <a:rPr lang="en-US" dirty="0"/>
              <a:t>It worked!</a:t>
            </a:r>
          </a:p>
          <a:p>
            <a:r>
              <a:rPr lang="en-US" dirty="0"/>
              <a:t>Fall 2020</a:t>
            </a:r>
          </a:p>
          <a:p>
            <a:pPr lvl="1"/>
            <a:r>
              <a:rPr lang="en-US" dirty="0"/>
              <a:t>Was the first group activity – supported working out technology issues</a:t>
            </a:r>
          </a:p>
          <a:p>
            <a:pPr lvl="1"/>
            <a:r>
              <a:rPr lang="en-US" dirty="0"/>
              <a:t>Added teambuilding effect in the small groups</a:t>
            </a:r>
          </a:p>
          <a:p>
            <a:pPr marL="457200" lvl="1" indent="0">
              <a:buNone/>
            </a:pPr>
            <a:endParaRPr lang="en-US" dirty="0"/>
          </a:p>
        </p:txBody>
      </p:sp>
      <p:sp>
        <p:nvSpPr>
          <p:cNvPr id="4" name="Slide Number Placeholder 3">
            <a:extLst>
              <a:ext uri="{FF2B5EF4-FFF2-40B4-BE49-F238E27FC236}">
                <a16:creationId xmlns:a16="http://schemas.microsoft.com/office/drawing/2014/main" id="{45C77522-AD69-44A0-B8B8-4A013B0E0C00}"/>
              </a:ext>
            </a:extLst>
          </p:cNvPr>
          <p:cNvSpPr>
            <a:spLocks noGrp="1"/>
          </p:cNvSpPr>
          <p:nvPr>
            <p:ph type="sldNum" sz="quarter" idx="12"/>
          </p:nvPr>
        </p:nvSpPr>
        <p:spPr/>
        <p:txBody>
          <a:bodyPr/>
          <a:lstStyle/>
          <a:p>
            <a:fld id="{159016AB-4CB3-684D-AE2E-BFAB5150CDC2}" type="slidenum">
              <a:rPr lang="en-US" smtClean="0"/>
              <a:t>19</a:t>
            </a:fld>
            <a:endParaRPr lang="en-US"/>
          </a:p>
        </p:txBody>
      </p:sp>
      <p:sp>
        <p:nvSpPr>
          <p:cNvPr id="5" name="Date Placeholder 4">
            <a:extLst>
              <a:ext uri="{FF2B5EF4-FFF2-40B4-BE49-F238E27FC236}">
                <a16:creationId xmlns:a16="http://schemas.microsoft.com/office/drawing/2014/main" id="{E5E9F20B-25C8-414A-82AC-8055A6232958}"/>
              </a:ext>
            </a:extLst>
          </p:cNvPr>
          <p:cNvSpPr>
            <a:spLocks noGrp="1"/>
          </p:cNvSpPr>
          <p:nvPr>
            <p:ph type="dt" sz="half" idx="2"/>
          </p:nvPr>
        </p:nvSpPr>
        <p:spPr/>
        <p:txBody>
          <a:bodyPr/>
          <a:lstStyle/>
          <a:p>
            <a:r>
              <a:rPr lang="en-US"/>
              <a:t>WE20.SWE.ORG    #WE20</a:t>
            </a:r>
            <a:endParaRPr lang="en-US" dirty="0"/>
          </a:p>
        </p:txBody>
      </p:sp>
    </p:spTree>
    <p:extLst>
      <p:ext uri="{BB962C8B-B14F-4D97-AF65-F5344CB8AC3E}">
        <p14:creationId xmlns:p14="http://schemas.microsoft.com/office/powerpoint/2010/main" val="21151048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BB21AE-FF4F-0E45-837B-EB1A88E95064}"/>
              </a:ext>
            </a:extLst>
          </p:cNvPr>
          <p:cNvSpPr>
            <a:spLocks noGrp="1"/>
          </p:cNvSpPr>
          <p:nvPr>
            <p:ph type="title"/>
          </p:nvPr>
        </p:nvSpPr>
        <p:spPr/>
        <p:txBody>
          <a:bodyPr/>
          <a:lstStyle/>
          <a:p>
            <a:r>
              <a:rPr lang="en-US" dirty="0"/>
              <a:t>Overview</a:t>
            </a:r>
          </a:p>
        </p:txBody>
      </p:sp>
      <p:sp>
        <p:nvSpPr>
          <p:cNvPr id="3" name="Content Placeholder 2">
            <a:extLst>
              <a:ext uri="{FF2B5EF4-FFF2-40B4-BE49-F238E27FC236}">
                <a16:creationId xmlns:a16="http://schemas.microsoft.com/office/drawing/2014/main" id="{E5A9EA42-758A-604E-8975-6D46D0401763}"/>
              </a:ext>
            </a:extLst>
          </p:cNvPr>
          <p:cNvSpPr>
            <a:spLocks noGrp="1"/>
          </p:cNvSpPr>
          <p:nvPr>
            <p:ph idx="1"/>
          </p:nvPr>
        </p:nvSpPr>
        <p:spPr/>
        <p:txBody>
          <a:bodyPr/>
          <a:lstStyle/>
          <a:p>
            <a:r>
              <a:rPr lang="en-US" dirty="0"/>
              <a:t>At the end of this session, you will be able to:</a:t>
            </a:r>
          </a:p>
          <a:p>
            <a:pPr lvl="1"/>
            <a:r>
              <a:rPr lang="en-US" dirty="0"/>
              <a:t>Recognize the goal of the Mozilla Foundation Computer Science Challenge</a:t>
            </a:r>
          </a:p>
          <a:p>
            <a:pPr lvl="1"/>
            <a:r>
              <a:rPr lang="en-US" dirty="0"/>
              <a:t>Identify ethical concepts that complement your course</a:t>
            </a:r>
          </a:p>
          <a:p>
            <a:pPr lvl="1"/>
            <a:r>
              <a:rPr lang="en-US" dirty="0"/>
              <a:t>Identify modifications that can be made to support infusing ethical concepts into your course</a:t>
            </a:r>
          </a:p>
        </p:txBody>
      </p:sp>
      <p:sp>
        <p:nvSpPr>
          <p:cNvPr id="4" name="Slide Number Placeholder 3">
            <a:extLst>
              <a:ext uri="{FF2B5EF4-FFF2-40B4-BE49-F238E27FC236}">
                <a16:creationId xmlns:a16="http://schemas.microsoft.com/office/drawing/2014/main" id="{72B76149-874D-3744-95EC-686345693C59}"/>
              </a:ext>
            </a:extLst>
          </p:cNvPr>
          <p:cNvSpPr>
            <a:spLocks noGrp="1"/>
          </p:cNvSpPr>
          <p:nvPr>
            <p:ph type="sldNum" sz="quarter" idx="12"/>
          </p:nvPr>
        </p:nvSpPr>
        <p:spPr/>
        <p:txBody>
          <a:bodyPr/>
          <a:lstStyle/>
          <a:p>
            <a:fld id="{159016AB-4CB3-684D-AE2E-BFAB5150CDC2}" type="slidenum">
              <a:rPr lang="en-US" smtClean="0"/>
              <a:t>2</a:t>
            </a:fld>
            <a:endParaRPr lang="en-US"/>
          </a:p>
        </p:txBody>
      </p:sp>
      <p:sp>
        <p:nvSpPr>
          <p:cNvPr id="5" name="Date Placeholder 4">
            <a:extLst>
              <a:ext uri="{FF2B5EF4-FFF2-40B4-BE49-F238E27FC236}">
                <a16:creationId xmlns:a16="http://schemas.microsoft.com/office/drawing/2014/main" id="{9E81152C-7CE1-6449-B881-8D483446678B}"/>
              </a:ext>
            </a:extLst>
          </p:cNvPr>
          <p:cNvSpPr>
            <a:spLocks noGrp="1"/>
          </p:cNvSpPr>
          <p:nvPr>
            <p:ph type="dt" sz="half" idx="2"/>
          </p:nvPr>
        </p:nvSpPr>
        <p:spPr/>
        <p:txBody>
          <a:bodyPr/>
          <a:lstStyle/>
          <a:p>
            <a:r>
              <a:rPr lang="en-US"/>
              <a:t>WE20.SWE.ORG    #WE20</a:t>
            </a:r>
            <a:endParaRPr lang="en-US" dirty="0"/>
          </a:p>
        </p:txBody>
      </p:sp>
    </p:spTree>
    <p:extLst>
      <p:ext uri="{BB962C8B-B14F-4D97-AF65-F5344CB8AC3E}">
        <p14:creationId xmlns:p14="http://schemas.microsoft.com/office/powerpoint/2010/main" val="42591110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1FB311-012C-4CAB-9C0E-81C8BE4D0BF9}"/>
              </a:ext>
            </a:extLst>
          </p:cNvPr>
          <p:cNvSpPr>
            <a:spLocks noGrp="1"/>
          </p:cNvSpPr>
          <p:nvPr>
            <p:ph type="title"/>
          </p:nvPr>
        </p:nvSpPr>
        <p:spPr/>
        <p:txBody>
          <a:bodyPr/>
          <a:lstStyle/>
          <a:p>
            <a:r>
              <a:rPr lang="en-US" dirty="0"/>
              <a:t>Now What?</a:t>
            </a:r>
          </a:p>
        </p:txBody>
      </p:sp>
      <p:sp>
        <p:nvSpPr>
          <p:cNvPr id="3" name="Content Placeholder 2">
            <a:extLst>
              <a:ext uri="{FF2B5EF4-FFF2-40B4-BE49-F238E27FC236}">
                <a16:creationId xmlns:a16="http://schemas.microsoft.com/office/drawing/2014/main" id="{01B53D7B-9023-4D3B-9491-7C975D112FF4}"/>
              </a:ext>
            </a:extLst>
          </p:cNvPr>
          <p:cNvSpPr>
            <a:spLocks noGrp="1"/>
          </p:cNvSpPr>
          <p:nvPr>
            <p:ph idx="1"/>
          </p:nvPr>
        </p:nvSpPr>
        <p:spPr/>
        <p:txBody>
          <a:bodyPr>
            <a:normAutofit lnSpcReduction="10000"/>
          </a:bodyPr>
          <a:lstStyle/>
          <a:p>
            <a:r>
              <a:rPr lang="en-US" dirty="0"/>
              <a:t>At UB</a:t>
            </a:r>
          </a:p>
          <a:p>
            <a:pPr lvl="1"/>
            <a:r>
              <a:rPr lang="en-US" dirty="0"/>
              <a:t>Continue using what was developed in 2019 and expand to more concepts and courses</a:t>
            </a:r>
          </a:p>
          <a:p>
            <a:pPr lvl="1"/>
            <a:r>
              <a:rPr lang="en-US" dirty="0"/>
              <a:t>Collaborate with other disciplines on projects uniting multiple courses</a:t>
            </a:r>
          </a:p>
          <a:p>
            <a:pPr lvl="1"/>
            <a:r>
              <a:rPr lang="en-US" dirty="0"/>
              <a:t>Submit for stage 2</a:t>
            </a:r>
          </a:p>
          <a:p>
            <a:r>
              <a:rPr lang="en-US" dirty="0"/>
              <a:t>For the Responsible CS Challenge</a:t>
            </a:r>
          </a:p>
          <a:p>
            <a:pPr lvl="1"/>
            <a:r>
              <a:rPr lang="en-US" dirty="0"/>
              <a:t>Stage 2 applications due March 2021</a:t>
            </a:r>
          </a:p>
          <a:p>
            <a:pPr lvl="1">
              <a:spcAft>
                <a:spcPts val="1200"/>
              </a:spcAft>
            </a:pPr>
            <a:r>
              <a:rPr lang="en-US" dirty="0"/>
              <a:t>Dissemination of lessons learned and tools for others to embed ethics in their courses</a:t>
            </a:r>
          </a:p>
          <a:p>
            <a:r>
              <a:rPr lang="en-US" dirty="0"/>
              <a:t>For you</a:t>
            </a:r>
          </a:p>
          <a:p>
            <a:pPr lvl="1"/>
            <a:r>
              <a:rPr lang="en-US" dirty="0"/>
              <a:t>Consider where you can modify things to include ethics using our approach</a:t>
            </a:r>
          </a:p>
        </p:txBody>
      </p:sp>
      <p:sp>
        <p:nvSpPr>
          <p:cNvPr id="4" name="Slide Number Placeholder 3">
            <a:extLst>
              <a:ext uri="{FF2B5EF4-FFF2-40B4-BE49-F238E27FC236}">
                <a16:creationId xmlns:a16="http://schemas.microsoft.com/office/drawing/2014/main" id="{F156A666-7420-4248-8641-9B7076BEACA4}"/>
              </a:ext>
            </a:extLst>
          </p:cNvPr>
          <p:cNvSpPr>
            <a:spLocks noGrp="1"/>
          </p:cNvSpPr>
          <p:nvPr>
            <p:ph type="sldNum" sz="quarter" idx="12"/>
          </p:nvPr>
        </p:nvSpPr>
        <p:spPr/>
        <p:txBody>
          <a:bodyPr/>
          <a:lstStyle/>
          <a:p>
            <a:fld id="{159016AB-4CB3-684D-AE2E-BFAB5150CDC2}" type="slidenum">
              <a:rPr lang="en-US" smtClean="0"/>
              <a:t>20</a:t>
            </a:fld>
            <a:endParaRPr lang="en-US"/>
          </a:p>
        </p:txBody>
      </p:sp>
      <p:sp>
        <p:nvSpPr>
          <p:cNvPr id="5" name="Date Placeholder 4">
            <a:extLst>
              <a:ext uri="{FF2B5EF4-FFF2-40B4-BE49-F238E27FC236}">
                <a16:creationId xmlns:a16="http://schemas.microsoft.com/office/drawing/2014/main" id="{8B399845-A4AE-4207-98A0-AA3B9CB58162}"/>
              </a:ext>
            </a:extLst>
          </p:cNvPr>
          <p:cNvSpPr>
            <a:spLocks noGrp="1"/>
          </p:cNvSpPr>
          <p:nvPr>
            <p:ph type="dt" sz="half" idx="2"/>
          </p:nvPr>
        </p:nvSpPr>
        <p:spPr/>
        <p:txBody>
          <a:bodyPr/>
          <a:lstStyle/>
          <a:p>
            <a:r>
              <a:rPr lang="en-US"/>
              <a:t>WE20.SWE.ORG    #WE20</a:t>
            </a:r>
            <a:endParaRPr lang="en-US" dirty="0"/>
          </a:p>
        </p:txBody>
      </p:sp>
      <p:sp>
        <p:nvSpPr>
          <p:cNvPr id="6" name="Rectangle 5">
            <a:extLst>
              <a:ext uri="{FF2B5EF4-FFF2-40B4-BE49-F238E27FC236}">
                <a16:creationId xmlns:a16="http://schemas.microsoft.com/office/drawing/2014/main" id="{E5C655D8-2047-47F5-AE52-98CC3A4F59AD}"/>
              </a:ext>
            </a:extLst>
          </p:cNvPr>
          <p:cNvSpPr/>
          <p:nvPr/>
        </p:nvSpPr>
        <p:spPr>
          <a:xfrm>
            <a:off x="931893" y="4653023"/>
            <a:ext cx="5871544" cy="369332"/>
          </a:xfrm>
          <a:prstGeom prst="rect">
            <a:avLst/>
          </a:prstGeom>
        </p:spPr>
        <p:txBody>
          <a:bodyPr wrap="none">
            <a:spAutoFit/>
          </a:bodyPr>
          <a:lstStyle/>
          <a:p>
            <a:r>
              <a:rPr lang="en-US" dirty="0">
                <a:hlinkClick r:id="rId2"/>
              </a:rPr>
              <a:t>https://foundation.mozilla.org/en/initiatives/responsible-cs/</a:t>
            </a:r>
            <a:endParaRPr lang="en-US" dirty="0"/>
          </a:p>
        </p:txBody>
      </p:sp>
    </p:spTree>
    <p:extLst>
      <p:ext uri="{BB962C8B-B14F-4D97-AF65-F5344CB8AC3E}">
        <p14:creationId xmlns:p14="http://schemas.microsoft.com/office/powerpoint/2010/main" val="19064563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F236C0B-1B52-444F-B4DF-B1FB98E7C9D9}"/>
              </a:ext>
            </a:extLst>
          </p:cNvPr>
          <p:cNvSpPr>
            <a:spLocks noGrp="1"/>
          </p:cNvSpPr>
          <p:nvPr>
            <p:ph type="sldNum" sz="quarter" idx="12"/>
          </p:nvPr>
        </p:nvSpPr>
        <p:spPr/>
        <p:txBody>
          <a:bodyPr/>
          <a:lstStyle/>
          <a:p>
            <a:fld id="{159016AB-4CB3-684D-AE2E-BFAB5150CDC2}" type="slidenum">
              <a:rPr lang="en-US" smtClean="0"/>
              <a:t>21</a:t>
            </a:fld>
            <a:endParaRPr lang="en-US"/>
          </a:p>
        </p:txBody>
      </p:sp>
      <p:sp>
        <p:nvSpPr>
          <p:cNvPr id="3" name="Date Placeholder 2">
            <a:extLst>
              <a:ext uri="{FF2B5EF4-FFF2-40B4-BE49-F238E27FC236}">
                <a16:creationId xmlns:a16="http://schemas.microsoft.com/office/drawing/2014/main" id="{395FED68-2E55-45F1-A3BD-000A4ABBC794}"/>
              </a:ext>
            </a:extLst>
          </p:cNvPr>
          <p:cNvSpPr>
            <a:spLocks noGrp="1"/>
          </p:cNvSpPr>
          <p:nvPr>
            <p:ph type="dt" sz="half" idx="2"/>
          </p:nvPr>
        </p:nvSpPr>
        <p:spPr/>
        <p:txBody>
          <a:bodyPr/>
          <a:lstStyle/>
          <a:p>
            <a:r>
              <a:rPr lang="en-US"/>
              <a:t>WE20.SWE.ORG    #WE20</a:t>
            </a:r>
            <a:endParaRPr lang="en-US" dirty="0"/>
          </a:p>
        </p:txBody>
      </p:sp>
      <p:sp>
        <p:nvSpPr>
          <p:cNvPr id="4" name="Title 3">
            <a:extLst>
              <a:ext uri="{FF2B5EF4-FFF2-40B4-BE49-F238E27FC236}">
                <a16:creationId xmlns:a16="http://schemas.microsoft.com/office/drawing/2014/main" id="{62103C5E-6B3A-46C2-A3CB-A73AA44DB266}"/>
              </a:ext>
            </a:extLst>
          </p:cNvPr>
          <p:cNvSpPr>
            <a:spLocks noGrp="1"/>
          </p:cNvSpPr>
          <p:nvPr>
            <p:ph type="title"/>
          </p:nvPr>
        </p:nvSpPr>
        <p:spPr/>
        <p:txBody>
          <a:bodyPr/>
          <a:lstStyle/>
          <a:p>
            <a:r>
              <a:rPr lang="en-US" dirty="0"/>
              <a:t>Want to know more?</a:t>
            </a:r>
            <a:br>
              <a:rPr lang="en-US" dirty="0"/>
            </a:br>
            <a:r>
              <a:rPr lang="en-US" sz="3600" dirty="0"/>
              <a:t>Email jwinikus@buffalo.edu</a:t>
            </a:r>
          </a:p>
        </p:txBody>
      </p:sp>
    </p:spTree>
    <p:extLst>
      <p:ext uri="{BB962C8B-B14F-4D97-AF65-F5344CB8AC3E}">
        <p14:creationId xmlns:p14="http://schemas.microsoft.com/office/powerpoint/2010/main" val="6425168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C82340-527B-9941-BECC-66FBCF630598}"/>
              </a:ext>
            </a:extLst>
          </p:cNvPr>
          <p:cNvSpPr>
            <a:spLocks noGrp="1"/>
          </p:cNvSpPr>
          <p:nvPr>
            <p:ph type="ctrTitle"/>
          </p:nvPr>
        </p:nvSpPr>
        <p:spPr>
          <a:xfrm>
            <a:off x="351182" y="163030"/>
            <a:ext cx="8685241" cy="1665770"/>
          </a:xfrm>
        </p:spPr>
        <p:txBody>
          <a:bodyPr/>
          <a:lstStyle/>
          <a:p>
            <a:r>
              <a:rPr lang="en-US" dirty="0"/>
              <a:t>Thank you</a:t>
            </a:r>
            <a:br>
              <a:rPr lang="en-US" dirty="0"/>
            </a:br>
            <a:r>
              <a:rPr lang="en-US" dirty="0"/>
              <a:t>Please take the WE20 Session Survey</a:t>
            </a:r>
          </a:p>
        </p:txBody>
      </p:sp>
      <p:sp>
        <p:nvSpPr>
          <p:cNvPr id="3" name="Slide Number Placeholder 2">
            <a:extLst>
              <a:ext uri="{FF2B5EF4-FFF2-40B4-BE49-F238E27FC236}">
                <a16:creationId xmlns:a16="http://schemas.microsoft.com/office/drawing/2014/main" id="{D04BDF13-4A3C-E44D-B0D0-FC4F7F0A855C}"/>
              </a:ext>
            </a:extLst>
          </p:cNvPr>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159016AB-4CB3-684D-AE2E-BFAB5150CDC2}" type="slidenum">
              <a:rPr kumimoji="0" lang="en-US" sz="1200" b="0" i="0" u="none" strike="noStrike" kern="1200" cap="none" spc="0" normalizeH="0" baseline="0" noProof="0" smtClean="0">
                <a:ln>
                  <a:noFill/>
                </a:ln>
                <a:solidFill>
                  <a:prstClr val="white"/>
                </a:solidFill>
                <a:effectLst/>
                <a:uLnTx/>
                <a:uFillTx/>
                <a:latin typeface="Barlow Condensed Medium" pitchFamily="2" charset="77"/>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white"/>
              </a:solidFill>
              <a:effectLst/>
              <a:uLnTx/>
              <a:uFillTx/>
              <a:latin typeface="Barlow Condensed Medium" pitchFamily="2" charset="77"/>
              <a:ea typeface="+mn-ea"/>
              <a:cs typeface="+mn-cs"/>
            </a:endParaRPr>
          </a:p>
        </p:txBody>
      </p:sp>
      <p:sp>
        <p:nvSpPr>
          <p:cNvPr id="4" name="Date Placeholder 3">
            <a:extLst>
              <a:ext uri="{FF2B5EF4-FFF2-40B4-BE49-F238E27FC236}">
                <a16:creationId xmlns:a16="http://schemas.microsoft.com/office/drawing/2014/main" id="{4AD1F3B6-5B5C-B84E-82F2-9D717885CFFA}"/>
              </a:ext>
            </a:extLst>
          </p:cNvPr>
          <p:cNvSpPr>
            <a:spLocks noGrp="1"/>
          </p:cNvSpPr>
          <p:nvPr>
            <p:ph type="dt" sz="half" idx="2"/>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white"/>
                </a:solidFill>
                <a:effectLst/>
                <a:uLnTx/>
                <a:uFillTx/>
                <a:latin typeface="Barlow Condensed Medium" pitchFamily="2" charset="77"/>
                <a:ea typeface="+mn-ea"/>
                <a:cs typeface="+mn-cs"/>
              </a:rPr>
              <a:t>WE20.SWE.ORG    #WE20</a:t>
            </a:r>
            <a:endParaRPr kumimoji="0" lang="en-US" sz="1400" b="0" i="0" u="none" strike="noStrike" kern="1200" cap="none" spc="0" normalizeH="0" baseline="0" noProof="0" dirty="0">
              <a:ln>
                <a:noFill/>
              </a:ln>
              <a:solidFill>
                <a:prstClr val="white"/>
              </a:solidFill>
              <a:effectLst/>
              <a:uLnTx/>
              <a:uFillTx/>
              <a:latin typeface="Barlow Condensed Medium" pitchFamily="2" charset="77"/>
              <a:ea typeface="+mn-ea"/>
              <a:cs typeface="+mn-cs"/>
            </a:endParaRPr>
          </a:p>
        </p:txBody>
      </p:sp>
      <p:pic>
        <p:nvPicPr>
          <p:cNvPr id="5" name="Picture 4">
            <a:extLst>
              <a:ext uri="{FF2B5EF4-FFF2-40B4-BE49-F238E27FC236}">
                <a16:creationId xmlns:a16="http://schemas.microsoft.com/office/drawing/2014/main" id="{6C24E81E-B380-441E-B7DB-BCA08BB5EC32}"/>
              </a:ext>
            </a:extLst>
          </p:cNvPr>
          <p:cNvPicPr>
            <a:picLocks noChangeAspect="1"/>
          </p:cNvPicPr>
          <p:nvPr/>
        </p:nvPicPr>
        <p:blipFill>
          <a:blip r:embed="rId3"/>
          <a:stretch>
            <a:fillRect/>
          </a:stretch>
        </p:blipFill>
        <p:spPr>
          <a:xfrm>
            <a:off x="2843345" y="1611117"/>
            <a:ext cx="1264078" cy="1571354"/>
          </a:xfrm>
          <a:prstGeom prst="rect">
            <a:avLst/>
          </a:prstGeom>
        </p:spPr>
      </p:pic>
    </p:spTree>
    <p:extLst>
      <p:ext uri="{BB962C8B-B14F-4D97-AF65-F5344CB8AC3E}">
        <p14:creationId xmlns:p14="http://schemas.microsoft.com/office/powerpoint/2010/main" val="41504377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0" name="Picture 6" descr="Michigan Tech moves to online instruction amid coronavirus outbreak">
            <a:extLst>
              <a:ext uri="{FF2B5EF4-FFF2-40B4-BE49-F238E27FC236}">
                <a16:creationId xmlns:a16="http://schemas.microsoft.com/office/drawing/2014/main" id="{D617A68B-9A3B-40F2-9D97-556839625D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23636" y="2865200"/>
            <a:ext cx="2857500" cy="16002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A9943C47-1310-4BD5-93BB-1933BECB744D}"/>
              </a:ext>
            </a:extLst>
          </p:cNvPr>
          <p:cNvSpPr>
            <a:spLocks noGrp="1"/>
          </p:cNvSpPr>
          <p:nvPr>
            <p:ph type="title"/>
          </p:nvPr>
        </p:nvSpPr>
        <p:spPr/>
        <p:txBody>
          <a:bodyPr/>
          <a:lstStyle/>
          <a:p>
            <a:r>
              <a:rPr lang="en-US" dirty="0"/>
              <a:t>Jennifer Winikus, PhD</a:t>
            </a:r>
          </a:p>
        </p:txBody>
      </p:sp>
      <p:sp>
        <p:nvSpPr>
          <p:cNvPr id="3" name="Content Placeholder 2">
            <a:extLst>
              <a:ext uri="{FF2B5EF4-FFF2-40B4-BE49-F238E27FC236}">
                <a16:creationId xmlns:a16="http://schemas.microsoft.com/office/drawing/2014/main" id="{1DC06C24-4121-44F9-8586-1F001B20B82F}"/>
              </a:ext>
            </a:extLst>
          </p:cNvPr>
          <p:cNvSpPr>
            <a:spLocks noGrp="1"/>
          </p:cNvSpPr>
          <p:nvPr>
            <p:ph idx="1"/>
          </p:nvPr>
        </p:nvSpPr>
        <p:spPr>
          <a:xfrm>
            <a:off x="457201" y="2058824"/>
            <a:ext cx="5869495" cy="3983202"/>
          </a:xfrm>
        </p:spPr>
        <p:txBody>
          <a:bodyPr>
            <a:normAutofit/>
          </a:bodyPr>
          <a:lstStyle/>
          <a:p>
            <a:r>
              <a:rPr lang="en-US" dirty="0"/>
              <a:t>Assistant Professor of Teaching at the University at Buffalo</a:t>
            </a:r>
          </a:p>
          <a:p>
            <a:r>
              <a:rPr lang="en-US" dirty="0"/>
              <a:t>Why Ethics?</a:t>
            </a:r>
          </a:p>
          <a:p>
            <a:pPr lvl="1"/>
            <a:r>
              <a:rPr lang="en-US" dirty="0"/>
              <a:t>It’s important in Engineering Education</a:t>
            </a:r>
          </a:p>
          <a:p>
            <a:pPr lvl="1"/>
            <a:r>
              <a:rPr lang="en-US" dirty="0"/>
              <a:t>History is fascinating </a:t>
            </a:r>
          </a:p>
          <a:p>
            <a:pPr lvl="1"/>
            <a:r>
              <a:rPr lang="en-US" dirty="0"/>
              <a:t>Learning from History, Ethics really are important</a:t>
            </a:r>
          </a:p>
          <a:p>
            <a:r>
              <a:rPr lang="en-US" dirty="0"/>
              <a:t>FY21 LAB Chair</a:t>
            </a:r>
          </a:p>
        </p:txBody>
      </p:sp>
      <p:sp>
        <p:nvSpPr>
          <p:cNvPr id="4" name="Slide Number Placeholder 3">
            <a:extLst>
              <a:ext uri="{FF2B5EF4-FFF2-40B4-BE49-F238E27FC236}">
                <a16:creationId xmlns:a16="http://schemas.microsoft.com/office/drawing/2014/main" id="{5CBF9BE9-6D9D-4399-87F0-046FF1EE1B5C}"/>
              </a:ext>
            </a:extLst>
          </p:cNvPr>
          <p:cNvSpPr>
            <a:spLocks noGrp="1"/>
          </p:cNvSpPr>
          <p:nvPr>
            <p:ph type="sldNum" sz="quarter" idx="12"/>
          </p:nvPr>
        </p:nvSpPr>
        <p:spPr/>
        <p:txBody>
          <a:bodyPr/>
          <a:lstStyle/>
          <a:p>
            <a:fld id="{159016AB-4CB3-684D-AE2E-BFAB5150CDC2}" type="slidenum">
              <a:rPr lang="en-US" smtClean="0"/>
              <a:t>3</a:t>
            </a:fld>
            <a:endParaRPr lang="en-US"/>
          </a:p>
        </p:txBody>
      </p:sp>
      <p:sp>
        <p:nvSpPr>
          <p:cNvPr id="5" name="Date Placeholder 4">
            <a:extLst>
              <a:ext uri="{FF2B5EF4-FFF2-40B4-BE49-F238E27FC236}">
                <a16:creationId xmlns:a16="http://schemas.microsoft.com/office/drawing/2014/main" id="{91DA39BD-E933-4EBC-836A-D1E9B21401F0}"/>
              </a:ext>
            </a:extLst>
          </p:cNvPr>
          <p:cNvSpPr>
            <a:spLocks noGrp="1"/>
          </p:cNvSpPr>
          <p:nvPr>
            <p:ph type="dt" sz="half" idx="2"/>
          </p:nvPr>
        </p:nvSpPr>
        <p:spPr/>
        <p:txBody>
          <a:bodyPr/>
          <a:lstStyle/>
          <a:p>
            <a:r>
              <a:rPr lang="en-US"/>
              <a:t>WE20.SWE.ORG    #WE20</a:t>
            </a:r>
            <a:endParaRPr lang="en-US" dirty="0"/>
          </a:p>
        </p:txBody>
      </p:sp>
      <p:pic>
        <p:nvPicPr>
          <p:cNvPr id="7" name="Picture 6">
            <a:extLst>
              <a:ext uri="{FF2B5EF4-FFF2-40B4-BE49-F238E27FC236}">
                <a16:creationId xmlns:a16="http://schemas.microsoft.com/office/drawing/2014/main" id="{C9236700-C026-425E-BF56-22C76D94AF48}"/>
              </a:ext>
            </a:extLst>
          </p:cNvPr>
          <p:cNvPicPr>
            <a:picLocks noChangeAspect="1"/>
          </p:cNvPicPr>
          <p:nvPr/>
        </p:nvPicPr>
        <p:blipFill>
          <a:blip r:embed="rId3"/>
          <a:stretch>
            <a:fillRect/>
          </a:stretch>
        </p:blipFill>
        <p:spPr>
          <a:xfrm>
            <a:off x="8981136" y="2378574"/>
            <a:ext cx="2771513" cy="3695350"/>
          </a:xfrm>
          <a:prstGeom prst="rect">
            <a:avLst/>
          </a:prstGeom>
        </p:spPr>
      </p:pic>
      <p:pic>
        <p:nvPicPr>
          <p:cNvPr id="1026" name="Picture 2" descr="The UB Foundation supports the University at Buffalo">
            <a:extLst>
              <a:ext uri="{FF2B5EF4-FFF2-40B4-BE49-F238E27FC236}">
                <a16:creationId xmlns:a16="http://schemas.microsoft.com/office/drawing/2014/main" id="{B005E0AC-5EDB-421A-8F09-786ED7614AC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61777" y="1028426"/>
            <a:ext cx="5590871" cy="19801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Alfred University - Tuition, Rankings, Majors, Alumni, &amp; Acceptance Rate">
            <a:extLst>
              <a:ext uri="{FF2B5EF4-FFF2-40B4-BE49-F238E27FC236}">
                <a16:creationId xmlns:a16="http://schemas.microsoft.com/office/drawing/2014/main" id="{FC30951F-1624-403B-92A9-42A82622B36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25216" y="4046701"/>
            <a:ext cx="2057400" cy="2057400"/>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9C711747-C7D6-4CBA-B68E-3331D9E9B52A}"/>
              </a:ext>
            </a:extLst>
          </p:cNvPr>
          <p:cNvPicPr>
            <a:picLocks noChangeAspect="1"/>
          </p:cNvPicPr>
          <p:nvPr/>
        </p:nvPicPr>
        <p:blipFill>
          <a:blip r:embed="rId6"/>
          <a:stretch>
            <a:fillRect/>
          </a:stretch>
        </p:blipFill>
        <p:spPr>
          <a:xfrm>
            <a:off x="6326696" y="373127"/>
            <a:ext cx="2771514" cy="595923"/>
          </a:xfrm>
          <a:prstGeom prst="rect">
            <a:avLst/>
          </a:prstGeom>
        </p:spPr>
      </p:pic>
    </p:spTree>
    <p:extLst>
      <p:ext uri="{BB962C8B-B14F-4D97-AF65-F5344CB8AC3E}">
        <p14:creationId xmlns:p14="http://schemas.microsoft.com/office/powerpoint/2010/main" val="21775419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8D1455-8FB6-499C-8CDB-21179E1057CC}"/>
              </a:ext>
            </a:extLst>
          </p:cNvPr>
          <p:cNvSpPr>
            <a:spLocks noGrp="1"/>
          </p:cNvSpPr>
          <p:nvPr>
            <p:ph type="title"/>
          </p:nvPr>
        </p:nvSpPr>
        <p:spPr/>
        <p:txBody>
          <a:bodyPr/>
          <a:lstStyle/>
          <a:p>
            <a:r>
              <a:rPr lang="en-US" dirty="0"/>
              <a:t>Mozilla Foundation Responsible Computer Science Challenge</a:t>
            </a:r>
          </a:p>
        </p:txBody>
      </p:sp>
      <p:sp>
        <p:nvSpPr>
          <p:cNvPr id="3" name="Content Placeholder 2">
            <a:extLst>
              <a:ext uri="{FF2B5EF4-FFF2-40B4-BE49-F238E27FC236}">
                <a16:creationId xmlns:a16="http://schemas.microsoft.com/office/drawing/2014/main" id="{90ABC642-1443-43AE-B6B9-AB21F3C54CF6}"/>
              </a:ext>
            </a:extLst>
          </p:cNvPr>
          <p:cNvSpPr>
            <a:spLocks noGrp="1"/>
          </p:cNvSpPr>
          <p:nvPr>
            <p:ph idx="1"/>
          </p:nvPr>
        </p:nvSpPr>
        <p:spPr/>
        <p:txBody>
          <a:bodyPr/>
          <a:lstStyle/>
          <a:p>
            <a:r>
              <a:rPr lang="en-US" dirty="0"/>
              <a:t>“How can ethics be integrated into undergraduate computer science education in order to empower future technology builders to create a healthier internet for all?”</a:t>
            </a:r>
          </a:p>
          <a:p>
            <a:pPr lvl="1"/>
            <a:r>
              <a:rPr lang="en-US" dirty="0"/>
              <a:t>17 teams were selected to start to take on this challenge in Phase 1</a:t>
            </a:r>
          </a:p>
        </p:txBody>
      </p:sp>
      <p:sp>
        <p:nvSpPr>
          <p:cNvPr id="4" name="Slide Number Placeholder 3">
            <a:extLst>
              <a:ext uri="{FF2B5EF4-FFF2-40B4-BE49-F238E27FC236}">
                <a16:creationId xmlns:a16="http://schemas.microsoft.com/office/drawing/2014/main" id="{D217CC89-B543-46EF-9DB4-485991060BDC}"/>
              </a:ext>
            </a:extLst>
          </p:cNvPr>
          <p:cNvSpPr>
            <a:spLocks noGrp="1"/>
          </p:cNvSpPr>
          <p:nvPr>
            <p:ph type="sldNum" sz="quarter" idx="12"/>
          </p:nvPr>
        </p:nvSpPr>
        <p:spPr/>
        <p:txBody>
          <a:bodyPr/>
          <a:lstStyle/>
          <a:p>
            <a:fld id="{159016AB-4CB3-684D-AE2E-BFAB5150CDC2}" type="slidenum">
              <a:rPr lang="en-US" smtClean="0"/>
              <a:t>4</a:t>
            </a:fld>
            <a:endParaRPr lang="en-US"/>
          </a:p>
        </p:txBody>
      </p:sp>
      <p:sp>
        <p:nvSpPr>
          <p:cNvPr id="5" name="Date Placeholder 4">
            <a:extLst>
              <a:ext uri="{FF2B5EF4-FFF2-40B4-BE49-F238E27FC236}">
                <a16:creationId xmlns:a16="http://schemas.microsoft.com/office/drawing/2014/main" id="{B5B65EF4-410B-4F62-9C1A-D59A02B82940}"/>
              </a:ext>
            </a:extLst>
          </p:cNvPr>
          <p:cNvSpPr>
            <a:spLocks noGrp="1"/>
          </p:cNvSpPr>
          <p:nvPr>
            <p:ph type="dt" sz="half" idx="2"/>
          </p:nvPr>
        </p:nvSpPr>
        <p:spPr/>
        <p:txBody>
          <a:bodyPr/>
          <a:lstStyle/>
          <a:p>
            <a:r>
              <a:rPr lang="en-US"/>
              <a:t>WE20.SWE.ORG    #WE20</a:t>
            </a:r>
            <a:endParaRPr lang="en-US" dirty="0"/>
          </a:p>
        </p:txBody>
      </p:sp>
      <p:pic>
        <p:nvPicPr>
          <p:cNvPr id="1026" name="Picture 2" descr="Responsible Computer Science Challenge banner with logos">
            <a:extLst>
              <a:ext uri="{FF2B5EF4-FFF2-40B4-BE49-F238E27FC236}">
                <a16:creationId xmlns:a16="http://schemas.microsoft.com/office/drawing/2014/main" id="{ACB0B9A1-A8C7-4720-B350-D22480C56B1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44497" y="3725807"/>
            <a:ext cx="5671559" cy="212831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Responsible CS Challenge awardees">
            <a:extLst>
              <a:ext uri="{FF2B5EF4-FFF2-40B4-BE49-F238E27FC236}">
                <a16:creationId xmlns:a16="http://schemas.microsoft.com/office/drawing/2014/main" id="{8E365A69-4FFB-43B5-B30C-2B85721B0CA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7300" y="3537901"/>
            <a:ext cx="3783605" cy="2504125"/>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965C5074-2C4D-442E-ABD5-B4E2405F7C29}"/>
              </a:ext>
            </a:extLst>
          </p:cNvPr>
          <p:cNvSpPr/>
          <p:nvPr/>
        </p:nvSpPr>
        <p:spPr>
          <a:xfrm>
            <a:off x="5643156" y="5816604"/>
            <a:ext cx="5871544" cy="369332"/>
          </a:xfrm>
          <a:prstGeom prst="rect">
            <a:avLst/>
          </a:prstGeom>
        </p:spPr>
        <p:txBody>
          <a:bodyPr wrap="none">
            <a:spAutoFit/>
          </a:bodyPr>
          <a:lstStyle/>
          <a:p>
            <a:r>
              <a:rPr lang="en-US" dirty="0">
                <a:hlinkClick r:id="rId4"/>
              </a:rPr>
              <a:t>https://foundation.mozilla.org/en/initiatives/responsible-cs/</a:t>
            </a:r>
            <a:endParaRPr lang="en-US" dirty="0"/>
          </a:p>
        </p:txBody>
      </p:sp>
    </p:spTree>
    <p:extLst>
      <p:ext uri="{BB962C8B-B14F-4D97-AF65-F5344CB8AC3E}">
        <p14:creationId xmlns:p14="http://schemas.microsoft.com/office/powerpoint/2010/main" val="1266120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1C205BF5-46A1-4500-959B-1A5AF45C7427}"/>
              </a:ext>
            </a:extLst>
          </p:cNvPr>
          <p:cNvSpPr>
            <a:spLocks noGrp="1"/>
          </p:cNvSpPr>
          <p:nvPr>
            <p:ph type="title"/>
          </p:nvPr>
        </p:nvSpPr>
        <p:spPr>
          <a:xfrm>
            <a:off x="457201" y="1212792"/>
            <a:ext cx="11295448" cy="743488"/>
          </a:xfrm>
        </p:spPr>
        <p:txBody>
          <a:bodyPr/>
          <a:lstStyle/>
          <a:p>
            <a:r>
              <a:rPr lang="en-US" sz="3700" dirty="0"/>
              <a:t>Ethics in CS Education as a first principle and not an afterthought</a:t>
            </a:r>
          </a:p>
        </p:txBody>
      </p:sp>
      <p:sp>
        <p:nvSpPr>
          <p:cNvPr id="10" name="Content Placeholder 9">
            <a:extLst>
              <a:ext uri="{FF2B5EF4-FFF2-40B4-BE49-F238E27FC236}">
                <a16:creationId xmlns:a16="http://schemas.microsoft.com/office/drawing/2014/main" id="{CDB9B502-9510-467D-BFCA-4C64226ED655}"/>
              </a:ext>
            </a:extLst>
          </p:cNvPr>
          <p:cNvSpPr>
            <a:spLocks noGrp="1"/>
          </p:cNvSpPr>
          <p:nvPr>
            <p:ph idx="1"/>
          </p:nvPr>
        </p:nvSpPr>
        <p:spPr/>
        <p:txBody>
          <a:bodyPr>
            <a:normAutofit/>
          </a:bodyPr>
          <a:lstStyle/>
          <a:p>
            <a:r>
              <a:rPr lang="en-US" dirty="0"/>
              <a:t>8 faculty - </a:t>
            </a:r>
            <a:r>
              <a:rPr lang="en-US" dirty="0">
                <a:latin typeface="Barlow Condensed Light" panose="020B0604020202020204" charset="0"/>
              </a:rPr>
              <a:t>A. Rudra, M. Hertz, V. Chandola, K. Joseph, J. Hartloff, S. Ko, J. Winikus, M. Bolton, and M. Shepard</a:t>
            </a:r>
            <a:endParaRPr lang="en-US" dirty="0"/>
          </a:p>
          <a:p>
            <a:r>
              <a:rPr lang="en-US" dirty="0"/>
              <a:t>Integrate Ethics into 4 undergraduate courses in the Department of Computer Science and Engineering</a:t>
            </a:r>
          </a:p>
          <a:p>
            <a:pPr lvl="1"/>
            <a:r>
              <a:rPr lang="en-US" dirty="0"/>
              <a:t>CSE199: Internet, Computing, and Society (600 students)</a:t>
            </a:r>
          </a:p>
          <a:p>
            <a:pPr lvl="1"/>
            <a:r>
              <a:rPr lang="en-US" dirty="0"/>
              <a:t>CSE331: Algorithms (150 Students)</a:t>
            </a:r>
          </a:p>
          <a:p>
            <a:pPr lvl="1"/>
            <a:r>
              <a:rPr lang="en-US" dirty="0"/>
              <a:t>CSE442: Software Engineering (150 Students)</a:t>
            </a:r>
          </a:p>
          <a:p>
            <a:pPr lvl="1"/>
            <a:r>
              <a:rPr lang="en-US" dirty="0"/>
              <a:t>CSE474: Machine Learning (150 Students)</a:t>
            </a:r>
          </a:p>
          <a:p>
            <a:r>
              <a:rPr lang="en-US" dirty="0"/>
              <a:t>Create a new course – Algorithms and Society</a:t>
            </a:r>
          </a:p>
        </p:txBody>
      </p:sp>
      <p:sp>
        <p:nvSpPr>
          <p:cNvPr id="7" name="Slide Number Placeholder 6">
            <a:extLst>
              <a:ext uri="{FF2B5EF4-FFF2-40B4-BE49-F238E27FC236}">
                <a16:creationId xmlns:a16="http://schemas.microsoft.com/office/drawing/2014/main" id="{3BD27F06-6CC3-4B42-B0F1-7A2951B6D3F1}"/>
              </a:ext>
            </a:extLst>
          </p:cNvPr>
          <p:cNvSpPr>
            <a:spLocks noGrp="1"/>
          </p:cNvSpPr>
          <p:nvPr>
            <p:ph type="sldNum" sz="quarter" idx="12"/>
          </p:nvPr>
        </p:nvSpPr>
        <p:spPr/>
        <p:txBody>
          <a:bodyPr/>
          <a:lstStyle/>
          <a:p>
            <a:fld id="{159016AB-4CB3-684D-AE2E-BFAB5150CDC2}" type="slidenum">
              <a:rPr lang="en-US" smtClean="0"/>
              <a:t>5</a:t>
            </a:fld>
            <a:endParaRPr lang="en-US"/>
          </a:p>
        </p:txBody>
      </p:sp>
      <p:sp>
        <p:nvSpPr>
          <p:cNvPr id="8" name="Date Placeholder 7">
            <a:extLst>
              <a:ext uri="{FF2B5EF4-FFF2-40B4-BE49-F238E27FC236}">
                <a16:creationId xmlns:a16="http://schemas.microsoft.com/office/drawing/2014/main" id="{5D1D0D8C-D484-4008-A1CF-41DF00845A1B}"/>
              </a:ext>
            </a:extLst>
          </p:cNvPr>
          <p:cNvSpPr>
            <a:spLocks noGrp="1"/>
          </p:cNvSpPr>
          <p:nvPr>
            <p:ph type="dt" sz="half" idx="2"/>
          </p:nvPr>
        </p:nvSpPr>
        <p:spPr/>
        <p:txBody>
          <a:bodyPr/>
          <a:lstStyle/>
          <a:p>
            <a:r>
              <a:rPr lang="en-US"/>
              <a:t>WE20.SWE.ORG    #WE20</a:t>
            </a:r>
            <a:endParaRPr lang="en-US" dirty="0"/>
          </a:p>
        </p:txBody>
      </p:sp>
    </p:spTree>
    <p:extLst>
      <p:ext uri="{BB962C8B-B14F-4D97-AF65-F5344CB8AC3E}">
        <p14:creationId xmlns:p14="http://schemas.microsoft.com/office/powerpoint/2010/main" val="14227473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42937B-EC63-494F-9543-044659F29D62}"/>
              </a:ext>
            </a:extLst>
          </p:cNvPr>
          <p:cNvSpPr>
            <a:spLocks noGrp="1"/>
          </p:cNvSpPr>
          <p:nvPr>
            <p:ph type="ctrTitle"/>
          </p:nvPr>
        </p:nvSpPr>
        <p:spPr/>
        <p:txBody>
          <a:bodyPr/>
          <a:lstStyle/>
          <a:p>
            <a:r>
              <a:rPr lang="en-US" dirty="0"/>
              <a:t>Our Approach</a:t>
            </a:r>
            <a:br>
              <a:rPr lang="en-US" dirty="0"/>
            </a:br>
            <a:endParaRPr lang="en-US" dirty="0"/>
          </a:p>
        </p:txBody>
      </p:sp>
      <p:sp>
        <p:nvSpPr>
          <p:cNvPr id="3" name="Slide Number Placeholder 2">
            <a:extLst>
              <a:ext uri="{FF2B5EF4-FFF2-40B4-BE49-F238E27FC236}">
                <a16:creationId xmlns:a16="http://schemas.microsoft.com/office/drawing/2014/main" id="{20154CEC-EFA3-471B-994E-0E20927AD6C2}"/>
              </a:ext>
            </a:extLst>
          </p:cNvPr>
          <p:cNvSpPr>
            <a:spLocks noGrp="1"/>
          </p:cNvSpPr>
          <p:nvPr>
            <p:ph type="sldNum" sz="quarter" idx="12"/>
          </p:nvPr>
        </p:nvSpPr>
        <p:spPr/>
        <p:txBody>
          <a:bodyPr/>
          <a:lstStyle/>
          <a:p>
            <a:fld id="{159016AB-4CB3-684D-AE2E-BFAB5150CDC2}" type="slidenum">
              <a:rPr lang="en-US" smtClean="0"/>
              <a:t>6</a:t>
            </a:fld>
            <a:endParaRPr lang="en-US"/>
          </a:p>
        </p:txBody>
      </p:sp>
      <p:sp>
        <p:nvSpPr>
          <p:cNvPr id="4" name="Date Placeholder 3">
            <a:extLst>
              <a:ext uri="{FF2B5EF4-FFF2-40B4-BE49-F238E27FC236}">
                <a16:creationId xmlns:a16="http://schemas.microsoft.com/office/drawing/2014/main" id="{295A527A-60B3-47BF-BAD0-69308B652A41}"/>
              </a:ext>
            </a:extLst>
          </p:cNvPr>
          <p:cNvSpPr>
            <a:spLocks noGrp="1"/>
          </p:cNvSpPr>
          <p:nvPr>
            <p:ph type="dt" sz="half" idx="2"/>
          </p:nvPr>
        </p:nvSpPr>
        <p:spPr/>
        <p:txBody>
          <a:bodyPr/>
          <a:lstStyle/>
          <a:p>
            <a:r>
              <a:rPr lang="en-US"/>
              <a:t>WE20.SWE.ORG    #WE20</a:t>
            </a:r>
            <a:endParaRPr lang="en-US" dirty="0"/>
          </a:p>
        </p:txBody>
      </p:sp>
    </p:spTree>
    <p:extLst>
      <p:ext uri="{BB962C8B-B14F-4D97-AF65-F5344CB8AC3E}">
        <p14:creationId xmlns:p14="http://schemas.microsoft.com/office/powerpoint/2010/main" val="29576031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D97B922-B9F5-E54D-B6D2-3ACE85D84466}"/>
              </a:ext>
            </a:extLst>
          </p:cNvPr>
          <p:cNvSpPr>
            <a:spLocks noGrp="1"/>
          </p:cNvSpPr>
          <p:nvPr>
            <p:ph type="sldNum" sz="quarter" idx="12"/>
          </p:nvPr>
        </p:nvSpPr>
        <p:spPr/>
        <p:txBody>
          <a:bodyPr/>
          <a:lstStyle/>
          <a:p>
            <a:fld id="{159016AB-4CB3-684D-AE2E-BFAB5150CDC2}" type="slidenum">
              <a:rPr lang="en-US" smtClean="0"/>
              <a:t>7</a:t>
            </a:fld>
            <a:endParaRPr lang="en-US"/>
          </a:p>
        </p:txBody>
      </p:sp>
      <p:sp>
        <p:nvSpPr>
          <p:cNvPr id="4" name="Date Placeholder 3">
            <a:extLst>
              <a:ext uri="{FF2B5EF4-FFF2-40B4-BE49-F238E27FC236}">
                <a16:creationId xmlns:a16="http://schemas.microsoft.com/office/drawing/2014/main" id="{05E8A193-72A6-0B40-A7AB-2DED190DA796}"/>
              </a:ext>
            </a:extLst>
          </p:cNvPr>
          <p:cNvSpPr>
            <a:spLocks noGrp="1"/>
          </p:cNvSpPr>
          <p:nvPr>
            <p:ph type="dt" sz="half" idx="2"/>
          </p:nvPr>
        </p:nvSpPr>
        <p:spPr/>
        <p:txBody>
          <a:bodyPr/>
          <a:lstStyle/>
          <a:p>
            <a:r>
              <a:rPr lang="en-US"/>
              <a:t>WE20.SWE.ORG    #WE20</a:t>
            </a:r>
            <a:endParaRPr lang="en-US" dirty="0"/>
          </a:p>
        </p:txBody>
      </p:sp>
      <p:sp>
        <p:nvSpPr>
          <p:cNvPr id="2" name="Title 1">
            <a:extLst>
              <a:ext uri="{FF2B5EF4-FFF2-40B4-BE49-F238E27FC236}">
                <a16:creationId xmlns:a16="http://schemas.microsoft.com/office/drawing/2014/main" id="{B7DD3640-E7B7-C64F-A671-7546DD945684}"/>
              </a:ext>
            </a:extLst>
          </p:cNvPr>
          <p:cNvSpPr>
            <a:spLocks noGrp="1"/>
          </p:cNvSpPr>
          <p:nvPr>
            <p:ph type="title"/>
          </p:nvPr>
        </p:nvSpPr>
        <p:spPr>
          <a:xfrm>
            <a:off x="351185" y="149776"/>
            <a:ext cx="6645233" cy="2606676"/>
          </a:xfrm>
        </p:spPr>
        <p:txBody>
          <a:bodyPr/>
          <a:lstStyle/>
          <a:p>
            <a:r>
              <a:rPr lang="en-US" dirty="0"/>
              <a:t>First - Consider the Course</a:t>
            </a:r>
          </a:p>
        </p:txBody>
      </p:sp>
    </p:spTree>
    <p:extLst>
      <p:ext uri="{BB962C8B-B14F-4D97-AF65-F5344CB8AC3E}">
        <p14:creationId xmlns:p14="http://schemas.microsoft.com/office/powerpoint/2010/main" val="17337092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38C50E-BF19-455B-8EA0-E8CFD8CAD152}"/>
              </a:ext>
            </a:extLst>
          </p:cNvPr>
          <p:cNvSpPr>
            <a:spLocks noGrp="1"/>
          </p:cNvSpPr>
          <p:nvPr>
            <p:ph type="title"/>
          </p:nvPr>
        </p:nvSpPr>
        <p:spPr>
          <a:xfrm>
            <a:off x="457201" y="1212791"/>
            <a:ext cx="11295448" cy="1102569"/>
          </a:xfrm>
        </p:spPr>
        <p:txBody>
          <a:bodyPr/>
          <a:lstStyle/>
          <a:p>
            <a:r>
              <a:rPr lang="en-US" dirty="0"/>
              <a:t>You have a course in mind, now what? </a:t>
            </a:r>
            <a:br>
              <a:rPr lang="en-US" dirty="0"/>
            </a:br>
            <a:r>
              <a:rPr lang="en-US" dirty="0"/>
              <a:t>Pick one part of the class and answer these questions</a:t>
            </a:r>
          </a:p>
        </p:txBody>
      </p:sp>
      <p:sp>
        <p:nvSpPr>
          <p:cNvPr id="3" name="Content Placeholder 2">
            <a:extLst>
              <a:ext uri="{FF2B5EF4-FFF2-40B4-BE49-F238E27FC236}">
                <a16:creationId xmlns:a16="http://schemas.microsoft.com/office/drawing/2014/main" id="{9305533C-2345-4FD6-8E7C-ACD32B007503}"/>
              </a:ext>
            </a:extLst>
          </p:cNvPr>
          <p:cNvSpPr>
            <a:spLocks noGrp="1"/>
          </p:cNvSpPr>
          <p:nvPr>
            <p:ph idx="1"/>
          </p:nvPr>
        </p:nvSpPr>
        <p:spPr>
          <a:xfrm>
            <a:off x="457201" y="2315360"/>
            <a:ext cx="11295448" cy="3726666"/>
          </a:xfrm>
        </p:spPr>
        <p:txBody>
          <a:bodyPr>
            <a:normAutofit fontScale="85000" lnSpcReduction="20000"/>
          </a:bodyPr>
          <a:lstStyle/>
          <a:p>
            <a:r>
              <a:rPr lang="en-US" dirty="0"/>
              <a:t>What is the learning outcome you want to satisfy?</a:t>
            </a:r>
          </a:p>
          <a:p>
            <a:pPr lvl="1"/>
            <a:r>
              <a:rPr lang="en-US" dirty="0"/>
              <a:t>This should come from the syllabus</a:t>
            </a:r>
          </a:p>
          <a:p>
            <a:r>
              <a:rPr lang="en-US" dirty="0"/>
              <a:t>What skill(s) do you want as an outcome?</a:t>
            </a:r>
          </a:p>
          <a:p>
            <a:pPr lvl="1"/>
            <a:r>
              <a:rPr lang="en-US" dirty="0"/>
              <a:t>Consider accreditation requirements and industry advice</a:t>
            </a:r>
          </a:p>
          <a:p>
            <a:r>
              <a:rPr lang="en-US" dirty="0"/>
              <a:t>What experience(s) do you want the participants to have?</a:t>
            </a:r>
          </a:p>
          <a:p>
            <a:pPr lvl="1"/>
            <a:r>
              <a:rPr lang="en-US" dirty="0"/>
              <a:t>How do you want the participant to approach this outcome </a:t>
            </a:r>
          </a:p>
          <a:p>
            <a:pPr marL="457200" lvl="1" indent="0">
              <a:buNone/>
            </a:pPr>
            <a:r>
              <a:rPr lang="en-US" dirty="0"/>
              <a:t>    – Such as lecture, active learning or experiential learning</a:t>
            </a:r>
          </a:p>
          <a:p>
            <a:r>
              <a:rPr lang="en-US" dirty="0"/>
              <a:t>What aspect of the course do you want to focus on?</a:t>
            </a:r>
          </a:p>
          <a:p>
            <a:pPr lvl="1"/>
            <a:r>
              <a:rPr lang="en-US" dirty="0"/>
              <a:t>What content topic?</a:t>
            </a:r>
          </a:p>
          <a:p>
            <a:r>
              <a:rPr lang="en-US" dirty="0"/>
              <a:t>Pick how will you evaluate satisfying the outcome? </a:t>
            </a:r>
          </a:p>
          <a:p>
            <a:pPr lvl="1"/>
            <a:r>
              <a:rPr lang="en-US" dirty="0"/>
              <a:t>By delivering the information? Assessment?</a:t>
            </a:r>
          </a:p>
        </p:txBody>
      </p:sp>
      <p:sp>
        <p:nvSpPr>
          <p:cNvPr id="4" name="Slide Number Placeholder 3">
            <a:extLst>
              <a:ext uri="{FF2B5EF4-FFF2-40B4-BE49-F238E27FC236}">
                <a16:creationId xmlns:a16="http://schemas.microsoft.com/office/drawing/2014/main" id="{1700D6C6-9E86-4AC6-BB59-FF14A5B4AC3D}"/>
              </a:ext>
            </a:extLst>
          </p:cNvPr>
          <p:cNvSpPr>
            <a:spLocks noGrp="1"/>
          </p:cNvSpPr>
          <p:nvPr>
            <p:ph type="sldNum" sz="quarter" idx="12"/>
          </p:nvPr>
        </p:nvSpPr>
        <p:spPr/>
        <p:txBody>
          <a:bodyPr/>
          <a:lstStyle/>
          <a:p>
            <a:fld id="{159016AB-4CB3-684D-AE2E-BFAB5150CDC2}" type="slidenum">
              <a:rPr lang="en-US" smtClean="0"/>
              <a:t>8</a:t>
            </a:fld>
            <a:endParaRPr lang="en-US"/>
          </a:p>
        </p:txBody>
      </p:sp>
      <p:sp>
        <p:nvSpPr>
          <p:cNvPr id="5" name="Date Placeholder 4">
            <a:extLst>
              <a:ext uri="{FF2B5EF4-FFF2-40B4-BE49-F238E27FC236}">
                <a16:creationId xmlns:a16="http://schemas.microsoft.com/office/drawing/2014/main" id="{AE558EE2-40C6-4BC0-B647-259534D6EE14}"/>
              </a:ext>
            </a:extLst>
          </p:cNvPr>
          <p:cNvSpPr>
            <a:spLocks noGrp="1"/>
          </p:cNvSpPr>
          <p:nvPr>
            <p:ph type="dt" sz="half" idx="2"/>
          </p:nvPr>
        </p:nvSpPr>
        <p:spPr/>
        <p:txBody>
          <a:bodyPr/>
          <a:lstStyle/>
          <a:p>
            <a:r>
              <a:rPr lang="en-US"/>
              <a:t>WE20.SWE.ORG    #WE20</a:t>
            </a:r>
            <a:endParaRPr lang="en-US" dirty="0"/>
          </a:p>
        </p:txBody>
      </p:sp>
    </p:spTree>
    <p:extLst>
      <p:ext uri="{BB962C8B-B14F-4D97-AF65-F5344CB8AC3E}">
        <p14:creationId xmlns:p14="http://schemas.microsoft.com/office/powerpoint/2010/main" val="20058378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558DE9-358E-EE4A-89B4-6084F3D30E8E}"/>
              </a:ext>
            </a:extLst>
          </p:cNvPr>
          <p:cNvSpPr>
            <a:spLocks noGrp="1"/>
          </p:cNvSpPr>
          <p:nvPr>
            <p:ph type="title"/>
          </p:nvPr>
        </p:nvSpPr>
        <p:spPr/>
        <p:txBody>
          <a:bodyPr/>
          <a:lstStyle/>
          <a:p>
            <a:r>
              <a:rPr lang="en-US" dirty="0"/>
              <a:t>Assessments</a:t>
            </a:r>
          </a:p>
        </p:txBody>
      </p:sp>
      <p:sp>
        <p:nvSpPr>
          <p:cNvPr id="3" name="Text Placeholder 2">
            <a:extLst>
              <a:ext uri="{FF2B5EF4-FFF2-40B4-BE49-F238E27FC236}">
                <a16:creationId xmlns:a16="http://schemas.microsoft.com/office/drawing/2014/main" id="{78418F9C-758D-0244-AB34-6DF058DE0228}"/>
              </a:ext>
            </a:extLst>
          </p:cNvPr>
          <p:cNvSpPr>
            <a:spLocks noGrp="1"/>
          </p:cNvSpPr>
          <p:nvPr>
            <p:ph type="body" idx="1"/>
          </p:nvPr>
        </p:nvSpPr>
        <p:spPr/>
        <p:txBody>
          <a:bodyPr>
            <a:normAutofit fontScale="92500" lnSpcReduction="20000"/>
          </a:bodyPr>
          <a:lstStyle/>
          <a:p>
            <a:r>
              <a:rPr lang="en-US" dirty="0"/>
              <a:t>Formative</a:t>
            </a:r>
          </a:p>
          <a:p>
            <a:r>
              <a:rPr lang="en-US" dirty="0"/>
              <a:t>Low stakes, evaluate over a continuum </a:t>
            </a:r>
          </a:p>
        </p:txBody>
      </p:sp>
      <p:sp>
        <p:nvSpPr>
          <p:cNvPr id="4" name="Content Placeholder 3">
            <a:extLst>
              <a:ext uri="{FF2B5EF4-FFF2-40B4-BE49-F238E27FC236}">
                <a16:creationId xmlns:a16="http://schemas.microsoft.com/office/drawing/2014/main" id="{EB90BB94-8FE6-C244-8A94-07C348B41DB9}"/>
              </a:ext>
            </a:extLst>
          </p:cNvPr>
          <p:cNvSpPr>
            <a:spLocks noGrp="1"/>
          </p:cNvSpPr>
          <p:nvPr>
            <p:ph sz="half" idx="2"/>
          </p:nvPr>
        </p:nvSpPr>
        <p:spPr/>
        <p:txBody>
          <a:bodyPr>
            <a:normAutofit lnSpcReduction="10000"/>
          </a:bodyPr>
          <a:lstStyle/>
          <a:p>
            <a:r>
              <a:rPr lang="en-US" dirty="0"/>
              <a:t>Activities</a:t>
            </a:r>
          </a:p>
          <a:p>
            <a:r>
              <a:rPr lang="en-US" dirty="0"/>
              <a:t>Discussions</a:t>
            </a:r>
          </a:p>
          <a:p>
            <a:r>
              <a:rPr lang="en-US" dirty="0"/>
              <a:t>Think Pair Share</a:t>
            </a:r>
          </a:p>
          <a:p>
            <a:r>
              <a:rPr lang="en-US" dirty="0"/>
              <a:t>Surveys</a:t>
            </a:r>
          </a:p>
          <a:p>
            <a:r>
              <a:rPr lang="en-US" dirty="0"/>
              <a:t>Reflections</a:t>
            </a:r>
          </a:p>
          <a:p>
            <a:r>
              <a:rPr lang="en-US" dirty="0"/>
              <a:t>Homework</a:t>
            </a:r>
          </a:p>
          <a:p>
            <a:r>
              <a:rPr lang="en-US" dirty="0"/>
              <a:t>Labs</a:t>
            </a:r>
          </a:p>
        </p:txBody>
      </p:sp>
      <p:sp>
        <p:nvSpPr>
          <p:cNvPr id="5" name="Text Placeholder 4">
            <a:extLst>
              <a:ext uri="{FF2B5EF4-FFF2-40B4-BE49-F238E27FC236}">
                <a16:creationId xmlns:a16="http://schemas.microsoft.com/office/drawing/2014/main" id="{195E219A-7F2F-C845-B4A2-88DBDA493967}"/>
              </a:ext>
            </a:extLst>
          </p:cNvPr>
          <p:cNvSpPr>
            <a:spLocks noGrp="1"/>
          </p:cNvSpPr>
          <p:nvPr>
            <p:ph type="body" sz="quarter" idx="3"/>
          </p:nvPr>
        </p:nvSpPr>
        <p:spPr>
          <a:xfrm>
            <a:off x="6172199" y="1786074"/>
            <a:ext cx="5668615" cy="917784"/>
          </a:xfrm>
        </p:spPr>
        <p:txBody>
          <a:bodyPr>
            <a:normAutofit fontScale="92500" lnSpcReduction="20000"/>
          </a:bodyPr>
          <a:lstStyle/>
          <a:p>
            <a:r>
              <a:rPr lang="en-US" dirty="0"/>
              <a:t>Summative</a:t>
            </a:r>
          </a:p>
          <a:p>
            <a:r>
              <a:rPr lang="en-US" dirty="0"/>
              <a:t>High stakes, evaluation at points of time</a:t>
            </a:r>
          </a:p>
        </p:txBody>
      </p:sp>
      <p:sp>
        <p:nvSpPr>
          <p:cNvPr id="6" name="Content Placeholder 5">
            <a:extLst>
              <a:ext uri="{FF2B5EF4-FFF2-40B4-BE49-F238E27FC236}">
                <a16:creationId xmlns:a16="http://schemas.microsoft.com/office/drawing/2014/main" id="{E4CD2C06-2AAB-E84D-BD88-FEDCFFE76958}"/>
              </a:ext>
            </a:extLst>
          </p:cNvPr>
          <p:cNvSpPr>
            <a:spLocks noGrp="1"/>
          </p:cNvSpPr>
          <p:nvPr>
            <p:ph sz="quarter" idx="4"/>
          </p:nvPr>
        </p:nvSpPr>
        <p:spPr/>
        <p:txBody>
          <a:bodyPr>
            <a:normAutofit lnSpcReduction="10000"/>
          </a:bodyPr>
          <a:lstStyle/>
          <a:p>
            <a:r>
              <a:rPr lang="en-US" dirty="0"/>
              <a:t>Quizzes</a:t>
            </a:r>
          </a:p>
          <a:p>
            <a:r>
              <a:rPr lang="en-US" dirty="0"/>
              <a:t>Exams</a:t>
            </a:r>
          </a:p>
          <a:p>
            <a:r>
              <a:rPr lang="en-US" dirty="0"/>
              <a:t>Projects</a:t>
            </a:r>
          </a:p>
          <a:p>
            <a:r>
              <a:rPr lang="en-US" dirty="0"/>
              <a:t>Presentations</a:t>
            </a:r>
          </a:p>
          <a:p>
            <a:r>
              <a:rPr lang="en-US" dirty="0"/>
              <a:t>Reports</a:t>
            </a:r>
          </a:p>
        </p:txBody>
      </p:sp>
      <p:sp>
        <p:nvSpPr>
          <p:cNvPr id="7" name="Slide Number Placeholder 6">
            <a:extLst>
              <a:ext uri="{FF2B5EF4-FFF2-40B4-BE49-F238E27FC236}">
                <a16:creationId xmlns:a16="http://schemas.microsoft.com/office/drawing/2014/main" id="{DF920580-DF8C-954C-9C0B-CAA4FF35A898}"/>
              </a:ext>
            </a:extLst>
          </p:cNvPr>
          <p:cNvSpPr>
            <a:spLocks noGrp="1"/>
          </p:cNvSpPr>
          <p:nvPr>
            <p:ph type="sldNum" sz="quarter" idx="12"/>
          </p:nvPr>
        </p:nvSpPr>
        <p:spPr/>
        <p:txBody>
          <a:bodyPr/>
          <a:lstStyle/>
          <a:p>
            <a:fld id="{159016AB-4CB3-684D-AE2E-BFAB5150CDC2}" type="slidenum">
              <a:rPr lang="en-US" smtClean="0"/>
              <a:t>9</a:t>
            </a:fld>
            <a:endParaRPr lang="en-US"/>
          </a:p>
        </p:txBody>
      </p:sp>
      <p:sp>
        <p:nvSpPr>
          <p:cNvPr id="8" name="Date Placeholder 7">
            <a:extLst>
              <a:ext uri="{FF2B5EF4-FFF2-40B4-BE49-F238E27FC236}">
                <a16:creationId xmlns:a16="http://schemas.microsoft.com/office/drawing/2014/main" id="{C5B704F0-996F-CF47-BBD4-2625DABD012E}"/>
              </a:ext>
            </a:extLst>
          </p:cNvPr>
          <p:cNvSpPr>
            <a:spLocks noGrp="1"/>
          </p:cNvSpPr>
          <p:nvPr>
            <p:ph type="dt" sz="half" idx="13"/>
          </p:nvPr>
        </p:nvSpPr>
        <p:spPr/>
        <p:txBody>
          <a:bodyPr/>
          <a:lstStyle/>
          <a:p>
            <a:r>
              <a:rPr lang="en-US"/>
              <a:t>WE20.SWE.ORG    #WE20</a:t>
            </a:r>
            <a:endParaRPr lang="en-US" dirty="0"/>
          </a:p>
        </p:txBody>
      </p:sp>
    </p:spTree>
    <p:extLst>
      <p:ext uri="{BB962C8B-B14F-4D97-AF65-F5344CB8AC3E}">
        <p14:creationId xmlns:p14="http://schemas.microsoft.com/office/powerpoint/2010/main" val="29104813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5"/>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p:bldP spid="4" grpId="0" build="p"/>
      <p:bldP spid="5" grpId="0" uiExpand="1"/>
      <p:bldP spid="6" grpId="0" build="p"/>
    </p:bldLst>
  </p:timing>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19-WE20-004 Branded Documents WE20 PowerPoint Template 7_15_20 CP" id="{DEA372F0-73BA-F241-96F8-34AE52434901}" vid="{AAF9F7CE-2B62-1B48-98C6-032CE93731D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19-WE20-004 Branded Documents WE20 PowerPoint Template 7_15_20 CP</Template>
  <TotalTime>2340</TotalTime>
  <Words>1469</Words>
  <Application>Microsoft Macintosh PowerPoint</Application>
  <PresentationFormat>Widescreen</PresentationFormat>
  <Paragraphs>192</Paragraphs>
  <Slides>22</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Barlow Condensed SemiBold</vt:lpstr>
      <vt:lpstr>Barlow Condensed Medium</vt:lpstr>
      <vt:lpstr>Barlow Condensed Light</vt:lpstr>
      <vt:lpstr>Calibri</vt:lpstr>
      <vt:lpstr>Arial</vt:lpstr>
      <vt:lpstr>1_Office Theme</vt:lpstr>
      <vt:lpstr>No Longer an Afterthought, Infusing Ethics Synergistically Into Courses</vt:lpstr>
      <vt:lpstr>Overview</vt:lpstr>
      <vt:lpstr>Jennifer Winikus, PhD</vt:lpstr>
      <vt:lpstr>Mozilla Foundation Responsible Computer Science Challenge</vt:lpstr>
      <vt:lpstr>Ethics in CS Education as a first principle and not an afterthought</vt:lpstr>
      <vt:lpstr>Our Approach </vt:lpstr>
      <vt:lpstr>First - Consider the Course</vt:lpstr>
      <vt:lpstr>You have a course in mind, now what?  Pick one part of the class and answer these questions</vt:lpstr>
      <vt:lpstr>Assessments</vt:lpstr>
      <vt:lpstr>Then the Ethics Component</vt:lpstr>
      <vt:lpstr>Approach for Integrating Ethics </vt:lpstr>
      <vt:lpstr>An Example </vt:lpstr>
      <vt:lpstr>CSE199: Internet, Computing, and Society</vt:lpstr>
      <vt:lpstr>The first set of questions </vt:lpstr>
      <vt:lpstr>The Assessment – Considers Course Content</vt:lpstr>
      <vt:lpstr>A Code – IEEE Code of Ethics</vt:lpstr>
      <vt:lpstr>A new learning outcome</vt:lpstr>
      <vt:lpstr>Modify – Add questions to the activity (Fall 2020 Questions) Fall 2019 was similar but too many questions</vt:lpstr>
      <vt:lpstr>Did it work?</vt:lpstr>
      <vt:lpstr>Now What?</vt:lpstr>
      <vt:lpstr>Want to know more? Email jwinikus@buffalo.edu</vt:lpstr>
      <vt:lpstr>Thank you Please take the WE20 Session Survey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Goes Here and Here and Can be Adjusted  to the Woman</dc:title>
  <dc:creator>Valerie Bland</dc:creator>
  <cp:lastModifiedBy>Atri Rudra</cp:lastModifiedBy>
  <cp:revision>45</cp:revision>
  <dcterms:created xsi:type="dcterms:W3CDTF">2020-07-17T17:39:54Z</dcterms:created>
  <dcterms:modified xsi:type="dcterms:W3CDTF">2021-02-23T15:34:33Z</dcterms:modified>
</cp:coreProperties>
</file>